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34"/>
  </p:notesMasterIdLst>
  <p:sldIdLst>
    <p:sldId id="256" r:id="rId2"/>
    <p:sldId id="257" r:id="rId3"/>
    <p:sldId id="272" r:id="rId4"/>
    <p:sldId id="274" r:id="rId5"/>
    <p:sldId id="271" r:id="rId6"/>
    <p:sldId id="276" r:id="rId7"/>
    <p:sldId id="275" r:id="rId8"/>
    <p:sldId id="278" r:id="rId9"/>
    <p:sldId id="279" r:id="rId10"/>
    <p:sldId id="282" r:id="rId11"/>
    <p:sldId id="280" r:id="rId12"/>
    <p:sldId id="281" r:id="rId13"/>
    <p:sldId id="283" r:id="rId14"/>
    <p:sldId id="284" r:id="rId15"/>
    <p:sldId id="285" r:id="rId16"/>
    <p:sldId id="286" r:id="rId17"/>
    <p:sldId id="287" r:id="rId18"/>
    <p:sldId id="294" r:id="rId19"/>
    <p:sldId id="288" r:id="rId20"/>
    <p:sldId id="290" r:id="rId21"/>
    <p:sldId id="289" r:id="rId22"/>
    <p:sldId id="291" r:id="rId23"/>
    <p:sldId id="292" r:id="rId24"/>
    <p:sldId id="293" r:id="rId25"/>
    <p:sldId id="296" r:id="rId26"/>
    <p:sldId id="295" r:id="rId27"/>
    <p:sldId id="299" r:id="rId28"/>
    <p:sldId id="297" r:id="rId29"/>
    <p:sldId id="298" r:id="rId30"/>
    <p:sldId id="300" r:id="rId31"/>
    <p:sldId id="301" r:id="rId32"/>
    <p:sldId id="30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5497" autoAdjust="0"/>
  </p:normalViewPr>
  <p:slideViewPr>
    <p:cSldViewPr snapToGrid="0">
      <p:cViewPr varScale="1">
        <p:scale>
          <a:sx n="38" d="100"/>
          <a:sy n="38" d="100"/>
        </p:scale>
        <p:origin x="176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2/19/2019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TIP You can view the application code for this chapter in the GitHub repository for the book at https://github.com/andrewlock/asp-dot-net-core-in-action. Once you’ve created your application, I’ll show you how to restore all the necessary dependencies, compile your application, and run it to see the HTML output. The application will be simple in some respects—it will only have three different pages—but it’ll be a fully configured ASP.NET Core application.</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a:t>
            </a:fld>
            <a:endParaRPr lang="en-US"/>
          </a:p>
        </p:txBody>
      </p:sp>
    </p:spTree>
    <p:extLst>
      <p:ext uri="{BB962C8B-B14F-4D97-AF65-F5344CB8AC3E}">
        <p14:creationId xmlns:p14="http://schemas.microsoft.com/office/powerpoint/2010/main" val="284974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common changes you’ll make to the project file are to add additional </a:t>
            </a:r>
            <a:r>
              <a:rPr lang="en-US" dirty="0" err="1" smtClean="0"/>
              <a:t>NuGet</a:t>
            </a:r>
            <a:r>
              <a:rPr lang="en-US" dirty="0" smtClean="0"/>
              <a:t> packages using the </a:t>
            </a:r>
            <a:r>
              <a:rPr lang="en-US" dirty="0" err="1" smtClean="0"/>
              <a:t>PackageReference</a:t>
            </a:r>
            <a:r>
              <a:rPr lang="en-US" dirty="0" smtClean="0"/>
              <a:t> element. </a:t>
            </a:r>
          </a:p>
          <a:p>
            <a:endParaRPr lang="en-US" dirty="0" smtClean="0"/>
          </a:p>
          <a:p>
            <a:r>
              <a:rPr lang="en-US" dirty="0" smtClean="0"/>
              <a:t>By default, your app references a single </a:t>
            </a:r>
            <a:r>
              <a:rPr lang="en-US" dirty="0" err="1" smtClean="0"/>
              <a:t>NuGet</a:t>
            </a:r>
            <a:r>
              <a:rPr lang="en-US" dirty="0" smtClean="0"/>
              <a:t> package, </a:t>
            </a:r>
            <a:r>
              <a:rPr lang="en-US" b="1" dirty="0" err="1" smtClean="0"/>
              <a:t>Microsoft.AspNetCore.All</a:t>
            </a:r>
            <a:r>
              <a:rPr lang="en-US" dirty="0" smtClean="0"/>
              <a:t>. This is a </a:t>
            </a:r>
            <a:r>
              <a:rPr lang="en-US" b="1" dirty="0" err="1" smtClean="0"/>
              <a:t>metapackage</a:t>
            </a:r>
            <a:r>
              <a:rPr lang="en-US" dirty="0" smtClean="0"/>
              <a:t> that includes all of the packages associated with ASP.NET Core 2.0. It’s only available when you’re targeting .NET Core, but it means </a:t>
            </a:r>
            <a:r>
              <a:rPr lang="en-US" b="1" dirty="0" smtClean="0"/>
              <a:t>you don’t have to reference each individual ASP.NET Core package.</a:t>
            </a:r>
          </a:p>
          <a:p>
            <a:endParaRPr lang="en-US" dirty="0" smtClean="0"/>
          </a:p>
          <a:p>
            <a:endParaRPr lang="en-US" dirty="0" smtClean="0"/>
          </a:p>
          <a:p>
            <a:r>
              <a:rPr lang="en-US" b="1" dirty="0" smtClean="0"/>
              <a:t>A </a:t>
            </a:r>
            <a:r>
              <a:rPr lang="en-US" b="1" dirty="0" err="1" smtClean="0"/>
              <a:t>metapackage</a:t>
            </a:r>
            <a:r>
              <a:rPr lang="en-US" b="1" dirty="0" smtClean="0"/>
              <a:t> is a </a:t>
            </a:r>
            <a:r>
              <a:rPr lang="en-US" b="1" dirty="0" err="1" smtClean="0"/>
              <a:t>NuGet</a:t>
            </a:r>
            <a:r>
              <a:rPr lang="en-US" b="1" dirty="0" smtClean="0"/>
              <a:t> package that contains no code, referencing one or more other </a:t>
            </a:r>
            <a:r>
              <a:rPr lang="en-US" b="1" dirty="0" err="1" smtClean="0"/>
              <a:t>NuGet</a:t>
            </a:r>
            <a:r>
              <a:rPr lang="en-US" b="1" dirty="0" smtClean="0"/>
              <a:t> packages instead. </a:t>
            </a:r>
          </a:p>
          <a:p>
            <a:endParaRPr lang="en-US" b="1" dirty="0" smtClean="0"/>
          </a:p>
          <a:p>
            <a:r>
              <a:rPr lang="en-US" dirty="0" smtClean="0"/>
              <a:t>By adding the </a:t>
            </a:r>
            <a:r>
              <a:rPr lang="en-US" dirty="0" err="1" smtClean="0"/>
              <a:t>metapackage</a:t>
            </a:r>
            <a:r>
              <a:rPr lang="en-US" dirty="0" smtClean="0"/>
              <a:t> to your app, you can conveniently and implicitly add all of the packages it references. In ASP.NET Core 2.1, the </a:t>
            </a:r>
            <a:r>
              <a:rPr lang="en-US" dirty="0" err="1" smtClean="0"/>
              <a:t>Microsoft.AspNetCore.App</a:t>
            </a:r>
            <a:r>
              <a:rPr lang="en-US" dirty="0" smtClean="0"/>
              <a:t> </a:t>
            </a:r>
            <a:r>
              <a:rPr lang="en-US" dirty="0" err="1" smtClean="0"/>
              <a:t>metapackage</a:t>
            </a:r>
            <a:r>
              <a:rPr lang="en-US" dirty="0" smtClean="0"/>
              <a:t> package is referenced by default instead. You can read about the difference between the App and All </a:t>
            </a:r>
            <a:r>
              <a:rPr lang="en-US" dirty="0" err="1" smtClean="0"/>
              <a:t>metapackages</a:t>
            </a:r>
            <a:r>
              <a:rPr lang="en-US" dirty="0" smtClean="0"/>
              <a:t> at https://github.com/aspnet/ Announcements/issues/287.</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14</a:t>
            </a:fld>
            <a:endParaRPr lang="en-US"/>
          </a:p>
        </p:txBody>
      </p:sp>
    </p:spTree>
    <p:extLst>
      <p:ext uri="{BB962C8B-B14F-4D97-AF65-F5344CB8AC3E}">
        <p14:creationId xmlns:p14="http://schemas.microsoft.com/office/powerpoint/2010/main" val="3560706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ASP.NET Core applications </a:t>
            </a:r>
            <a:r>
              <a:rPr lang="en-US" b="1" dirty="0" smtClean="0"/>
              <a:t>start</a:t>
            </a:r>
            <a:r>
              <a:rPr lang="en-US" dirty="0" smtClean="0"/>
              <a:t> in the same way as .NET Console applications—with a </a:t>
            </a:r>
            <a:r>
              <a:rPr lang="en-US" b="1" dirty="0" err="1" smtClean="0"/>
              <a:t>Program.cs</a:t>
            </a:r>
            <a:r>
              <a:rPr lang="en-US" dirty="0" smtClean="0"/>
              <a:t> file. This file contains a static void Main function, which is a standard characteristic of console apps.</a:t>
            </a:r>
          </a:p>
          <a:p>
            <a:endParaRPr lang="en-US" dirty="0" smtClean="0"/>
          </a:p>
          <a:p>
            <a:r>
              <a:rPr lang="en-US" dirty="0" smtClean="0"/>
              <a:t>The </a:t>
            </a:r>
            <a:r>
              <a:rPr lang="en-US" b="1" dirty="0" err="1" smtClean="0"/>
              <a:t>IWebHost</a:t>
            </a:r>
            <a:r>
              <a:rPr lang="en-US" b="1" dirty="0" smtClean="0"/>
              <a:t> is the core of your ASP.NET Core application</a:t>
            </a:r>
            <a:r>
              <a:rPr lang="en-US" dirty="0" smtClean="0"/>
              <a:t>, containing the </a:t>
            </a:r>
            <a:r>
              <a:rPr lang="en-US" b="1" dirty="0" smtClean="0"/>
              <a:t>application configuration and the Kestrel server </a:t>
            </a:r>
            <a:r>
              <a:rPr lang="en-US" dirty="0" smtClean="0"/>
              <a:t>that listens for requests and sends responses.</a:t>
            </a:r>
          </a:p>
          <a:p>
            <a:endParaRPr lang="en-US" dirty="0" smtClean="0"/>
          </a:p>
          <a:p>
            <a:r>
              <a:rPr lang="en-US" dirty="0" smtClean="0"/>
              <a:t>The Main function contains all the basic initialization code required to create a web server and to start listening for requests. It uses a </a:t>
            </a:r>
            <a:r>
              <a:rPr lang="en-US" dirty="0" err="1" smtClean="0"/>
              <a:t>WebHostBuilder</a:t>
            </a:r>
            <a:r>
              <a:rPr lang="en-US" dirty="0" smtClean="0"/>
              <a:t>, created by the call to </a:t>
            </a:r>
            <a:r>
              <a:rPr lang="en-US" dirty="0" err="1" smtClean="0"/>
              <a:t>CreateDefaultBuilder</a:t>
            </a:r>
            <a:r>
              <a:rPr lang="en-US" dirty="0" smtClean="0"/>
              <a:t>, to define how the </a:t>
            </a:r>
            <a:r>
              <a:rPr lang="en-US" dirty="0" err="1" smtClean="0"/>
              <a:t>IWebHost</a:t>
            </a:r>
            <a:r>
              <a:rPr lang="en-US" dirty="0" smtClean="0"/>
              <a:t> is configured, before instantiating the </a:t>
            </a:r>
            <a:r>
              <a:rPr lang="en-US" dirty="0" err="1" smtClean="0"/>
              <a:t>IWebHost</a:t>
            </a:r>
            <a:r>
              <a:rPr lang="en-US" dirty="0" smtClean="0"/>
              <a:t> with a call to Build( ).</a:t>
            </a:r>
          </a:p>
          <a:p>
            <a:endParaRPr lang="en-US" dirty="0" smtClean="0"/>
          </a:p>
          <a:p>
            <a:r>
              <a:rPr lang="en-US" dirty="0" smtClean="0"/>
              <a:t>The Program class for two different ASP.NET Core applications will generally be similar, but the Startup classes will often differ significantly (though they generally follow a similar pattern, as you’ll see shortly). You’ll rarely find that you need to modify Program as your application grows, whereas you’ll normally update Startup whenever you add additional features. </a:t>
            </a:r>
          </a:p>
          <a:p>
            <a:endParaRPr lang="en-US" dirty="0" smtClean="0"/>
          </a:p>
          <a:p>
            <a:endParaRPr lang="en-US" dirty="0" smtClean="0"/>
          </a:p>
          <a:p>
            <a:r>
              <a:rPr lang="en-US" sz="1200" b="0" i="0" u="none" strike="noStrike" kern="1200" baseline="0" dirty="0" smtClean="0">
                <a:solidFill>
                  <a:schemeClr val="tx1"/>
                </a:solidFill>
                <a:latin typeface="+mn-lt"/>
                <a:ea typeface="+mn-ea"/>
                <a:cs typeface="+mn-cs"/>
              </a:rPr>
              <a:t>The </a:t>
            </a:r>
            <a:r>
              <a:rPr lang="en-US" sz="1200" b="1" i="0" u="none" strike="noStrike" kern="1200" baseline="0" dirty="0" err="1" smtClean="0">
                <a:solidFill>
                  <a:srgbClr val="FF0000"/>
                </a:solidFill>
                <a:latin typeface="+mn-lt"/>
                <a:ea typeface="+mn-ea"/>
                <a:cs typeface="+mn-cs"/>
              </a:rPr>
              <a:t>CreateDefaultBuilder</a:t>
            </a:r>
            <a:r>
              <a:rPr lang="en-US" sz="1200" b="0" i="0" u="none" strike="noStrike" kern="1200" baseline="0" dirty="0" smtClean="0">
                <a:solidFill>
                  <a:schemeClr val="tx1"/>
                </a:solidFill>
                <a:latin typeface="+mn-lt"/>
                <a:ea typeface="+mn-ea"/>
                <a:cs typeface="+mn-cs"/>
              </a:rPr>
              <a:t> method is a static helper method, introduced in ASP.NET Core 2.0, to simplify the bootstrapping of your app by creating a </a:t>
            </a:r>
            <a:r>
              <a:rPr lang="en-US" sz="1200" b="0" i="0" u="none" strike="noStrike" kern="1200" baseline="0" dirty="0" err="1" smtClean="0">
                <a:solidFill>
                  <a:schemeClr val="tx1"/>
                </a:solidFill>
                <a:latin typeface="+mn-lt"/>
                <a:ea typeface="+mn-ea"/>
                <a:cs typeface="+mn-cs"/>
              </a:rPr>
              <a:t>WebHostBuilder</a:t>
            </a:r>
            <a:r>
              <a:rPr lang="en-US" sz="1200" b="0" i="0" u="none" strike="noStrike" kern="1200" baseline="0" dirty="0" smtClean="0">
                <a:solidFill>
                  <a:schemeClr val="tx1"/>
                </a:solidFill>
                <a:latin typeface="+mn-lt"/>
                <a:ea typeface="+mn-ea"/>
                <a:cs typeface="+mn-cs"/>
              </a:rPr>
              <a:t> with some common configuration. </a:t>
            </a:r>
          </a:p>
          <a:p>
            <a:r>
              <a:rPr lang="en-US" sz="1200" b="0" i="0" u="none" strike="noStrike" kern="1200" baseline="0" dirty="0" smtClean="0">
                <a:solidFill>
                  <a:schemeClr val="tx1"/>
                </a:solidFill>
                <a:latin typeface="+mn-lt"/>
                <a:ea typeface="+mn-ea"/>
                <a:cs typeface="+mn-cs"/>
              </a:rPr>
              <a:t>Once the configuration of the </a:t>
            </a:r>
            <a:r>
              <a:rPr lang="en-US" sz="1200" b="0" i="0" u="none" strike="noStrike" kern="1200" baseline="0" dirty="0" err="1" smtClean="0">
                <a:solidFill>
                  <a:schemeClr val="tx1"/>
                </a:solidFill>
                <a:latin typeface="+mn-lt"/>
                <a:ea typeface="+mn-ea"/>
                <a:cs typeface="+mn-cs"/>
              </a:rPr>
              <a:t>WebHostBuilder</a:t>
            </a:r>
            <a:r>
              <a:rPr lang="en-US" sz="1200" b="0" i="0" u="none" strike="noStrike" kern="1200" baseline="0" dirty="0" smtClean="0">
                <a:solidFill>
                  <a:schemeClr val="tx1"/>
                </a:solidFill>
                <a:latin typeface="+mn-lt"/>
                <a:ea typeface="+mn-ea"/>
                <a:cs typeface="+mn-cs"/>
              </a:rPr>
              <a:t> is complete, the call to Build produces  the </a:t>
            </a:r>
            <a:r>
              <a:rPr lang="en-US" sz="1200" b="0" i="0" u="none" strike="noStrike" kern="1200" baseline="0" dirty="0" err="1" smtClean="0">
                <a:solidFill>
                  <a:schemeClr val="tx1"/>
                </a:solidFill>
                <a:latin typeface="+mn-lt"/>
                <a:ea typeface="+mn-ea"/>
                <a:cs typeface="+mn-cs"/>
              </a:rPr>
              <a:t>IWebHost</a:t>
            </a:r>
            <a:r>
              <a:rPr lang="en-US" sz="1200" b="0" i="0" u="none" strike="noStrike" kern="1200" baseline="0" dirty="0" smtClean="0">
                <a:solidFill>
                  <a:schemeClr val="tx1"/>
                </a:solidFill>
                <a:latin typeface="+mn-lt"/>
                <a:ea typeface="+mn-ea"/>
                <a:cs typeface="+mn-cs"/>
              </a:rPr>
              <a:t> instance, but the application still isn’t handling HTTP requests yet. </a:t>
            </a:r>
          </a:p>
          <a:p>
            <a:r>
              <a:rPr lang="en-US" sz="1200" b="0" i="0" u="none" strike="noStrike" kern="1200" baseline="0" dirty="0" smtClean="0">
                <a:solidFill>
                  <a:schemeClr val="tx1"/>
                </a:solidFill>
                <a:latin typeface="+mn-lt"/>
                <a:ea typeface="+mn-ea"/>
                <a:cs typeface="+mn-cs"/>
              </a:rPr>
              <a:t>It’s the call to Run that starts the HTTP server listening. At this point, your application is fully operational and can respond to its first request from a remote browser.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smtClean="0">
                <a:solidFill>
                  <a:srgbClr val="262626"/>
                </a:solidFill>
                <a:latin typeface="NewBaskerville-Roman"/>
              </a:rPr>
              <a:t>Much of your app’s configuration takes place in the </a:t>
            </a:r>
            <a:r>
              <a:rPr lang="en-US" sz="1100" b="1" i="0" u="none" strike="noStrike" baseline="0" dirty="0" err="1" smtClean="0">
                <a:solidFill>
                  <a:srgbClr val="262626"/>
                </a:solidFill>
                <a:latin typeface="Courier"/>
              </a:rPr>
              <a:t>WebHostBuilder</a:t>
            </a:r>
            <a:r>
              <a:rPr lang="en-US" sz="1100" b="0" i="0" u="none" strike="noStrike" baseline="0" dirty="0" smtClean="0">
                <a:solidFill>
                  <a:srgbClr val="262626"/>
                </a:solidFill>
                <a:latin typeface="Courier"/>
              </a:rPr>
              <a:t> </a:t>
            </a:r>
            <a:r>
              <a:rPr lang="en-US" sz="1200" b="0" i="0" u="none" strike="noStrike" baseline="0" dirty="0" smtClean="0">
                <a:solidFill>
                  <a:srgbClr val="262626"/>
                </a:solidFill>
                <a:latin typeface="NewBaskerville-Roman"/>
              </a:rPr>
              <a:t>created by the call to </a:t>
            </a:r>
            <a:r>
              <a:rPr lang="en-US" sz="1100" b="0" i="0" u="none" strike="noStrike" baseline="0" dirty="0" err="1" smtClean="0">
                <a:solidFill>
                  <a:srgbClr val="262626"/>
                </a:solidFill>
                <a:latin typeface="Courier"/>
              </a:rPr>
              <a:t>CreateDefaultBuilder</a:t>
            </a:r>
            <a:r>
              <a:rPr lang="en-US" sz="1200" b="0" i="0" u="none" strike="noStrike" baseline="0" dirty="0" smtClean="0">
                <a:solidFill>
                  <a:srgbClr val="262626"/>
                </a:solidFill>
                <a:latin typeface="NewBaskerville-Roman"/>
              </a:rPr>
              <a:t>, but it delegates some responsibility to a separate class, </a:t>
            </a:r>
            <a:r>
              <a:rPr lang="en-US" sz="1100" b="0" i="0" u="none" strike="noStrike" baseline="0" dirty="0" smtClean="0">
                <a:solidFill>
                  <a:srgbClr val="262626"/>
                </a:solidFill>
                <a:latin typeface="Courier"/>
              </a:rPr>
              <a:t>Startup</a:t>
            </a:r>
            <a:r>
              <a:rPr lang="en-US" sz="1200" b="0" i="0" u="none" strike="noStrike" baseline="0" dirty="0" smtClean="0">
                <a:solidFill>
                  <a:srgbClr val="262626"/>
                </a:solidFill>
                <a:latin typeface="NewBaskerville-Roman"/>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28814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16</a:t>
            </a:fld>
            <a:endParaRPr lang="en-US"/>
          </a:p>
        </p:txBody>
      </p:sp>
    </p:spTree>
    <p:extLst>
      <p:ext uri="{BB962C8B-B14F-4D97-AF65-F5344CB8AC3E}">
        <p14:creationId xmlns:p14="http://schemas.microsoft.com/office/powerpoint/2010/main" val="4058137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17</a:t>
            </a:fld>
            <a:endParaRPr lang="en-US"/>
          </a:p>
        </p:txBody>
      </p:sp>
    </p:spTree>
    <p:extLst>
      <p:ext uri="{BB962C8B-B14F-4D97-AF65-F5344CB8AC3E}">
        <p14:creationId xmlns:p14="http://schemas.microsoft.com/office/powerpoint/2010/main" val="158445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call configures a different part of your application, making it available for subsequent method calls. </a:t>
            </a:r>
          </a:p>
          <a:p>
            <a:r>
              <a:rPr lang="en-US" dirty="0" smtClean="0"/>
              <a:t>Any services registered in the </a:t>
            </a:r>
            <a:r>
              <a:rPr lang="en-US" dirty="0" err="1" smtClean="0"/>
              <a:t>ConfigureServices</a:t>
            </a:r>
            <a:r>
              <a:rPr lang="en-US" dirty="0" smtClean="0"/>
              <a:t> method are available to the Configure method. Once configuration is complete, an </a:t>
            </a:r>
            <a:r>
              <a:rPr lang="en-US" dirty="0" err="1" smtClean="0"/>
              <a:t>IWebHost</a:t>
            </a:r>
            <a:r>
              <a:rPr lang="en-US" dirty="0" smtClean="0"/>
              <a:t> is created by calling Build() on the </a:t>
            </a:r>
            <a:r>
              <a:rPr lang="en-US" dirty="0" err="1" smtClean="0"/>
              <a:t>WebHostBuilder</a:t>
            </a:r>
            <a:r>
              <a:rPr lang="en-US" dirty="0" smtClean="0"/>
              <a: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2376732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WebHostBuilder</a:t>
            </a:r>
            <a:r>
              <a:rPr lang="en-US" dirty="0" smtClean="0"/>
              <a:t> created in Program calls </a:t>
            </a:r>
            <a:r>
              <a:rPr lang="en-US" dirty="0" err="1" smtClean="0"/>
              <a:t>ConfigureServices</a:t>
            </a:r>
            <a:r>
              <a:rPr lang="en-US" dirty="0" smtClean="0"/>
              <a:t> and then Configure.</a:t>
            </a:r>
            <a:r>
              <a:rPr lang="en-US" baseline="0" dirty="0" smtClean="0"/>
              <a:t> </a:t>
            </a:r>
          </a:p>
          <a:p>
            <a:r>
              <a:rPr lang="en-US" dirty="0" smtClean="0"/>
              <a:t>Each call configures a different part of your application, making it available for subsequent method calls. Any services registered in the </a:t>
            </a:r>
            <a:r>
              <a:rPr lang="en-US" dirty="0" err="1" smtClean="0"/>
              <a:t>ConfigureServices</a:t>
            </a:r>
            <a:r>
              <a:rPr lang="en-US" dirty="0" smtClean="0"/>
              <a:t> method are available to the Configure method. Once configuration is complete, an </a:t>
            </a:r>
            <a:r>
              <a:rPr lang="en-US" dirty="0" err="1" smtClean="0"/>
              <a:t>IWebHost</a:t>
            </a:r>
            <a:r>
              <a:rPr lang="en-US" dirty="0" smtClean="0"/>
              <a:t> is created by calling Build() on the </a:t>
            </a:r>
            <a:r>
              <a:rPr lang="en-US" dirty="0" err="1" smtClean="0"/>
              <a:t>WebHostBuilder</a:t>
            </a:r>
            <a:r>
              <a:rPr lang="en-US" dirty="0" smtClean="0"/>
              <a:t>. </a:t>
            </a:r>
          </a:p>
          <a:p>
            <a:endParaRPr lang="en-US" dirty="0" smtClean="0"/>
          </a:p>
          <a:p>
            <a:endParaRPr lang="en-US" dirty="0" smtClean="0"/>
          </a:p>
          <a:p>
            <a:r>
              <a:rPr lang="en-US" dirty="0" smtClean="0"/>
              <a:t>----------------------</a:t>
            </a:r>
          </a:p>
          <a:p>
            <a:endParaRPr lang="en-US" dirty="0" smtClean="0"/>
          </a:p>
          <a:p>
            <a:r>
              <a:rPr lang="en-US" dirty="0" smtClean="0"/>
              <a:t>An interesting point about the Startup class is that it doesn’t implement an interface as such. Instead, the methods are invoked by using </a:t>
            </a:r>
            <a:r>
              <a:rPr lang="en-US" b="1" dirty="0" smtClean="0">
                <a:solidFill>
                  <a:srgbClr val="FF0000"/>
                </a:solidFill>
              </a:rPr>
              <a:t>reflection</a:t>
            </a:r>
            <a:r>
              <a:rPr lang="en-US" dirty="0" smtClean="0">
                <a:solidFill>
                  <a:srgbClr val="FF0000"/>
                </a:solidFill>
              </a:rPr>
              <a:t> </a:t>
            </a:r>
            <a:r>
              <a:rPr lang="en-US" dirty="0" smtClean="0"/>
              <a:t>to find methods with the predefined names of Configure and </a:t>
            </a:r>
            <a:r>
              <a:rPr lang="en-US" dirty="0" err="1" smtClean="0"/>
              <a:t>ConfigureServices</a:t>
            </a:r>
            <a:r>
              <a:rPr lang="en-US" dirty="0" smtClean="0"/>
              <a:t>. This makes the class more flexible and enables you to modify the signature of the method to accept additional parameters that are fulfilled automatically. I’ll cover how this works in detail in chapter 10, for now it’s enough to know that anything that’s configured in </a:t>
            </a:r>
            <a:r>
              <a:rPr lang="en-US" dirty="0" err="1" smtClean="0"/>
              <a:t>ConfigureServices</a:t>
            </a:r>
            <a:r>
              <a:rPr lang="en-US" dirty="0" smtClean="0"/>
              <a:t> can be accessed by the Configure method.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74592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have a </a:t>
            </a:r>
            <a:r>
              <a:rPr lang="en-US" dirty="0" err="1" smtClean="0"/>
              <a:t>ShippingCostService</a:t>
            </a:r>
            <a:r>
              <a:rPr lang="en-US" dirty="0" smtClean="0"/>
              <a:t> that calculates the cost of shipping to a user’s location. </a:t>
            </a:r>
          </a:p>
          <a:p>
            <a:endParaRPr lang="en-US" dirty="0" smtClean="0"/>
          </a:p>
          <a:p>
            <a:r>
              <a:rPr lang="en-US" dirty="0" smtClean="0"/>
              <a:t>The </a:t>
            </a:r>
            <a:r>
              <a:rPr lang="en-US" dirty="0" err="1" smtClean="0"/>
              <a:t>OrderTotalCalculatorService</a:t>
            </a:r>
            <a:r>
              <a:rPr lang="en-US" dirty="0" smtClean="0"/>
              <a:t> needs access to an instance of </a:t>
            </a:r>
            <a:r>
              <a:rPr lang="en-US" dirty="0" err="1" smtClean="0"/>
              <a:t>ShippingCostService</a:t>
            </a:r>
            <a:r>
              <a:rPr lang="en-US" dirty="0" smtClean="0"/>
              <a:t> and </a:t>
            </a:r>
            <a:r>
              <a:rPr lang="en-US" dirty="0" err="1" smtClean="0"/>
              <a:t>TaxCalculator</a:t>
            </a:r>
            <a:r>
              <a:rPr lang="en-US" dirty="0" smtClean="0"/>
              <a:t>. A naïve approach to this problem is to use the new keyword and create an instance of a service whenever you need it. Unfortunately, this tightly couples your code to the specific implementation you’re using and can completely undo all the good work achieved by modularizing the features in the first place. In some cases, it may break the SRP by making you perform initialization code as well as using the service you created. </a:t>
            </a:r>
          </a:p>
          <a:p>
            <a:endParaRPr lang="en-US" dirty="0" smtClean="0"/>
          </a:p>
          <a:p>
            <a:r>
              <a:rPr lang="en-US" dirty="0" smtClean="0"/>
              <a:t>One solution to this problem is to make it somebody else’s problem. When writing a service, you can declare your dependencies and let another class fill those dependencies for you. Your service can then focus on the functionality for which it was designed, instead of trying to work out how to build its dependencies. This technique is called </a:t>
            </a:r>
            <a:r>
              <a:rPr lang="en-US" b="1" dirty="0" smtClean="0"/>
              <a:t>dependency injection </a:t>
            </a:r>
            <a:r>
              <a:rPr lang="en-US" dirty="0" smtClean="0"/>
              <a:t>or </a:t>
            </a:r>
            <a:r>
              <a:rPr lang="en-US" b="1" dirty="0" smtClean="0"/>
              <a:t>the inversion of control </a:t>
            </a:r>
            <a:r>
              <a:rPr lang="en-US" dirty="0" smtClean="0"/>
              <a:t>(</a:t>
            </a:r>
            <a:r>
              <a:rPr lang="en-US" dirty="0" err="1" smtClean="0"/>
              <a:t>IoC</a:t>
            </a:r>
            <a:r>
              <a:rPr lang="en-US" dirty="0" smtClean="0"/>
              <a:t>) principle and is a well-recognized design pattern that is used extensively.</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20</a:t>
            </a:fld>
            <a:endParaRPr lang="en-US"/>
          </a:p>
        </p:txBody>
      </p:sp>
    </p:spTree>
    <p:extLst>
      <p:ext uri="{BB962C8B-B14F-4D97-AF65-F5344CB8AC3E}">
        <p14:creationId xmlns:p14="http://schemas.microsoft.com/office/powerpoint/2010/main" val="485302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an ASP.NET Core application, this registration is performed in the Configure-Services method. Whenever you use a new ASP.NET Core feature in your application, you’ll need to come back to this method and add in the necessary services. This is not as arduous as it sounds, as shown here, taken from the example application.</a:t>
            </a:r>
          </a:p>
          <a:p>
            <a:endParaRPr lang="en-US" dirty="0" smtClean="0"/>
          </a:p>
          <a:p>
            <a:r>
              <a:rPr lang="en-US" sz="1200" b="0" i="0" u="none" strike="noStrike" kern="1200" baseline="0" dirty="0" smtClean="0">
                <a:solidFill>
                  <a:schemeClr val="tx1"/>
                </a:solidFill>
                <a:latin typeface="+mn-lt"/>
                <a:ea typeface="+mn-ea"/>
                <a:cs typeface="+mn-cs"/>
              </a:rPr>
              <a:t>I’ll describe the dependency inversion principle and the </a:t>
            </a:r>
            <a:r>
              <a:rPr lang="en-US" sz="1200" b="0" i="0" u="none" strike="noStrike" kern="1200" baseline="0" dirty="0" err="1" smtClean="0">
                <a:solidFill>
                  <a:schemeClr val="tx1"/>
                </a:solidFill>
                <a:latin typeface="+mn-lt"/>
                <a:ea typeface="+mn-ea"/>
                <a:cs typeface="+mn-cs"/>
              </a:rPr>
              <a:t>IoC</a:t>
            </a:r>
            <a:r>
              <a:rPr lang="en-US" sz="1200" b="0" i="0" u="none" strike="noStrike" kern="1200" baseline="0" dirty="0" smtClean="0">
                <a:solidFill>
                  <a:schemeClr val="tx1"/>
                </a:solidFill>
                <a:latin typeface="+mn-lt"/>
                <a:ea typeface="+mn-ea"/>
                <a:cs typeface="+mn-cs"/>
              </a:rPr>
              <a:t>  (Inversion of Control) container used in ASP.NET Core in detail in chapter 10. Page 46</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1073105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b="1" dirty="0" err="1" smtClean="0"/>
              <a:t>IApplicationBuilder</a:t>
            </a:r>
            <a:r>
              <a:rPr lang="en-US" dirty="0" smtClean="0"/>
              <a:t> that’s passed to the Configure method is used to define the order in which middleware executes.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order of the calls in this method is important, as the order they’re added to the builder in is the order they’ll execute in the final pipeline. Middleware can only use objects created by previous middleware in the pipeline—it can’t access objects created by later middleware. If you’re performing authorization in middleware to restrict the users that may access your application, you must ensure it comes after the authentication middleware that identifies the current user.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i="0" u="none" strike="noStrike" kern="1200" baseline="0" dirty="0" smtClean="0">
                <a:solidFill>
                  <a:schemeClr val="tx1"/>
                </a:solidFill>
                <a:latin typeface="+mn-lt"/>
                <a:ea typeface="+mn-ea"/>
                <a:cs typeface="+mn-cs"/>
              </a:rPr>
              <a:t>You should also note that an </a:t>
            </a:r>
            <a:r>
              <a:rPr lang="en-US" sz="1200" b="1" i="0" u="none" strike="noStrike" kern="1200" baseline="0" dirty="0" err="1" smtClean="0">
                <a:solidFill>
                  <a:schemeClr val="tx1"/>
                </a:solidFill>
                <a:latin typeface="+mn-lt"/>
                <a:ea typeface="+mn-ea"/>
                <a:cs typeface="+mn-cs"/>
              </a:rPr>
              <a:t>IHostingEnvironment</a:t>
            </a:r>
            <a:r>
              <a:rPr lang="en-US" sz="1200" b="0" i="0" u="none" strike="noStrike" kern="1200" baseline="0" dirty="0" smtClean="0">
                <a:solidFill>
                  <a:schemeClr val="tx1"/>
                </a:solidFill>
                <a:latin typeface="+mn-lt"/>
                <a:ea typeface="+mn-ea"/>
                <a:cs typeface="+mn-cs"/>
              </a:rPr>
              <a:t> parameter is used to provide different behavior when you’re in a development environment.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22</a:t>
            </a:fld>
            <a:endParaRPr lang="en-US"/>
          </a:p>
        </p:txBody>
      </p:sp>
    </p:spTree>
    <p:extLst>
      <p:ext uri="{BB962C8B-B14F-4D97-AF65-F5344CB8AC3E}">
        <p14:creationId xmlns:p14="http://schemas.microsoft.com/office/powerpoint/2010/main" val="1725364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piece of middleware added to the pipeline is </a:t>
            </a:r>
            <a:r>
              <a:rPr lang="en-US" dirty="0" err="1" smtClean="0"/>
              <a:t>StaticFileMiddleware</a:t>
            </a:r>
            <a:r>
              <a:rPr lang="en-US" dirty="0" smtClean="0"/>
              <a:t>, using this statement: </a:t>
            </a:r>
            <a:r>
              <a:rPr lang="en-US" dirty="0" err="1" smtClean="0"/>
              <a:t>app.UseStaticFiles</a:t>
            </a:r>
            <a:r>
              <a:rPr lang="en-US" dirty="0" smtClean="0"/>
              <a:t>();</a:t>
            </a:r>
          </a:p>
          <a:p>
            <a:endParaRPr lang="en-US" dirty="0" smtClean="0"/>
          </a:p>
          <a:p>
            <a:r>
              <a:rPr lang="en-US" dirty="0" smtClean="0"/>
              <a:t>When a request arrives at the middleware, it checks to see if the request is for an existing file. If it is, then the middleware returns the file. If not, the request is ignored and the next piece of middleware can attempt to handle the request.</a:t>
            </a:r>
          </a:p>
          <a:p>
            <a:endParaRPr lang="en-US" dirty="0" smtClean="0"/>
          </a:p>
          <a:p>
            <a:r>
              <a:rPr lang="en-US" dirty="0" smtClean="0"/>
              <a:t>When a request arrives at the middleware, it checks to see if the request is for an existing file. If it is, then the middleware returns the file. If not, the request is ignored and the next piece of middleware can attempt to handle the request. Figure 2.12 shows how the request is processed when a static file is requested. When the static-file middleware handles a request, other middleware that comes later in the pipeline, such as the MVC middleware, won’t be called at all.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24</a:t>
            </a:fld>
            <a:endParaRPr lang="en-US"/>
          </a:p>
        </p:txBody>
      </p:sp>
    </p:spTree>
    <p:extLst>
      <p:ext uri="{BB962C8B-B14F-4D97-AF65-F5344CB8AC3E}">
        <p14:creationId xmlns:p14="http://schemas.microsoft.com/office/powerpoint/2010/main" val="149588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port of call after the reverse proxy forwards a request is the ASP.NET Core web server, which is the default cross-platform Kestrel server. Kestrel takes the raw incoming request and uses it to generate an </a:t>
            </a:r>
            <a:r>
              <a:rPr lang="en-US" dirty="0" err="1" smtClean="0"/>
              <a:t>HttpContext</a:t>
            </a:r>
            <a:r>
              <a:rPr lang="en-US" dirty="0" smtClean="0"/>
              <a:t> object the rest of the application can use.</a:t>
            </a:r>
          </a:p>
          <a:p>
            <a:endParaRPr lang="en-US" dirty="0" smtClean="0"/>
          </a:p>
          <a:p>
            <a:r>
              <a:rPr lang="en-US" dirty="0" smtClean="0"/>
              <a:t>Kestrel isn’t the only HTTP server available in ASP.NET Core, but it’s the most performant and is cross-platform. I’ll only refer to Kestrel throughout the book. The main alternative, HTTP.sys, only runs on Windows and can’t be used with IIS.</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a:t>
            </a:fld>
            <a:endParaRPr lang="en-US"/>
          </a:p>
        </p:txBody>
      </p:sp>
    </p:spTree>
    <p:extLst>
      <p:ext uri="{BB962C8B-B14F-4D97-AF65-F5344CB8AC3E}">
        <p14:creationId xmlns:p14="http://schemas.microsoft.com/office/powerpoint/2010/main" val="1955405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Once the middleware has selected a controller and action for a given request, the appropriate class will be instantiated and the action method invoked.</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25</a:t>
            </a:fld>
            <a:endParaRPr lang="en-US"/>
          </a:p>
        </p:txBody>
      </p:sp>
    </p:spTree>
    <p:extLst>
      <p:ext uri="{BB962C8B-B14F-4D97-AF65-F5344CB8AC3E}">
        <p14:creationId xmlns:p14="http://schemas.microsoft.com/office/powerpoint/2010/main" val="864837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shows the </a:t>
            </a:r>
            <a:r>
              <a:rPr lang="en-US" dirty="0" err="1" smtClean="0"/>
              <a:t>HomeController</a:t>
            </a:r>
            <a:r>
              <a:rPr lang="en-US" dirty="0" smtClean="0"/>
              <a:t>, which exposes four different action methods. </a:t>
            </a:r>
          </a:p>
          <a:p>
            <a:r>
              <a:rPr lang="en-US" dirty="0" smtClean="0"/>
              <a:t>the application contains three links: Home, About, and Contact. These links correspond to the Index, About, and Contact action methods. </a:t>
            </a:r>
            <a:r>
              <a:rPr lang="en-US" dirty="0" err="1" smtClean="0"/>
              <a:t>ExceptionMiddlewareHandler</a:t>
            </a:r>
            <a:r>
              <a:rPr lang="en-US" dirty="0" smtClean="0"/>
              <a:t> calls the remaining action method, Error, when an error occurs in production.</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26</a:t>
            </a:fld>
            <a:endParaRPr lang="en-US"/>
          </a:p>
        </p:txBody>
      </p:sp>
    </p:spTree>
    <p:extLst>
      <p:ext uri="{BB962C8B-B14F-4D97-AF65-F5344CB8AC3E}">
        <p14:creationId xmlns:p14="http://schemas.microsoft.com/office/powerpoint/2010/main" val="1095641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method calls the View function that’s defined on the Controller base class.  This method creates a </a:t>
            </a:r>
            <a:r>
              <a:rPr lang="en-US" dirty="0" err="1" smtClean="0"/>
              <a:t>ViewResult</a:t>
            </a:r>
            <a:r>
              <a:rPr lang="en-US" dirty="0" smtClean="0"/>
              <a:t> object, which implements </a:t>
            </a:r>
            <a:r>
              <a:rPr lang="en-US" dirty="0" err="1" smtClean="0"/>
              <a:t>IActionResult</a:t>
            </a:r>
            <a:r>
              <a:rPr lang="en-US" dirty="0" smtClean="0"/>
              <a:t>. By</a:t>
            </a:r>
          </a:p>
          <a:p>
            <a:r>
              <a:rPr lang="en-US" dirty="0" smtClean="0"/>
              <a:t>returning a </a:t>
            </a:r>
            <a:r>
              <a:rPr lang="en-US" dirty="0" err="1" smtClean="0"/>
              <a:t>ViewResult</a:t>
            </a:r>
            <a:r>
              <a:rPr lang="en-US" dirty="0" smtClean="0"/>
              <a:t>, the action is asking the MVC middleware to invoke a view to generate the HTML for a response. </a:t>
            </a:r>
          </a:p>
          <a:p>
            <a:endParaRPr lang="en-US" dirty="0" smtClean="0"/>
          </a:p>
          <a:p>
            <a:r>
              <a:rPr lang="en-US" dirty="0" smtClean="0"/>
              <a:t>The name of the view is taken from the name of the action. So, in the case of the first action method, the view will be called Index.</a:t>
            </a:r>
          </a:p>
          <a:p>
            <a:endParaRPr lang="en-US" dirty="0" smtClean="0"/>
          </a:p>
          <a:p>
            <a:r>
              <a:rPr lang="en-US" dirty="0" smtClean="0"/>
              <a:t>As well as returning a </a:t>
            </a:r>
            <a:r>
              <a:rPr lang="en-US" dirty="0" err="1" smtClean="0"/>
              <a:t>ViewResult</a:t>
            </a:r>
            <a:r>
              <a:rPr lang="en-US" dirty="0" smtClean="0"/>
              <a:t>, the About and Contact action methods also set a value in the </a:t>
            </a:r>
            <a:r>
              <a:rPr lang="en-US" dirty="0" err="1" smtClean="0"/>
              <a:t>ViewData</a:t>
            </a:r>
            <a:r>
              <a:rPr lang="en-US" dirty="0" smtClean="0"/>
              <a:t> dictionary. This dictionary only lasts for the duration of the request and can be used to send arbitrary values to the view, which it can use when generating the HTML response. </a:t>
            </a:r>
          </a:p>
          <a:p>
            <a:endParaRPr lang="en-US" dirty="0" smtClean="0"/>
          </a:p>
          <a:p>
            <a:r>
              <a:rPr lang="en-US" dirty="0" smtClean="0"/>
              <a:t>The Error method uses a different approach to pass data from the controller to the view. A dedicated class, a view model, is created and passed to the View() method with data to display in the view.</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27</a:t>
            </a:fld>
            <a:endParaRPr lang="en-US"/>
          </a:p>
        </p:txBody>
      </p:sp>
    </p:spTree>
    <p:extLst>
      <p:ext uri="{BB962C8B-B14F-4D97-AF65-F5344CB8AC3E}">
        <p14:creationId xmlns:p14="http://schemas.microsoft.com/office/powerpoint/2010/main" val="2813919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an action method returns a </a:t>
            </a:r>
            <a:r>
              <a:rPr lang="en-US" dirty="0" err="1" smtClean="0"/>
              <a:t>ViewResult</a:t>
            </a:r>
            <a:r>
              <a:rPr lang="en-US" dirty="0" smtClean="0"/>
              <a:t>, it’s signaling to the MVC middleware that it should find a Razor template and generate the appropriate view. In the example, the action method doesn’t specify the name of the view to find, so the middleware attempts to </a:t>
            </a:r>
            <a:r>
              <a:rPr lang="en-US" b="1" dirty="0" smtClean="0"/>
              <a:t>find an appropriate file by using naming conventions</a:t>
            </a:r>
            <a:r>
              <a:rPr lang="en-US" dirty="0" smtClean="0"/>
              <a: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29</a:t>
            </a:fld>
            <a:endParaRPr lang="en-US"/>
          </a:p>
        </p:txBody>
      </p:sp>
    </p:spTree>
    <p:extLst>
      <p:ext uri="{BB962C8B-B14F-4D97-AF65-F5344CB8AC3E}">
        <p14:creationId xmlns:p14="http://schemas.microsoft.com/office/powerpoint/2010/main" val="29586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Razor view templates are stored in </a:t>
            </a:r>
            <a:r>
              <a:rPr lang="en-US" dirty="0" err="1" smtClean="0"/>
              <a:t>cshtml</a:t>
            </a:r>
            <a:r>
              <a:rPr lang="en-US" dirty="0" smtClean="0"/>
              <a:t> files (a portmanteau of </a:t>
            </a:r>
            <a:r>
              <a:rPr lang="en-US" dirty="0" err="1" smtClean="0"/>
              <a:t>cs</a:t>
            </a:r>
            <a:r>
              <a:rPr lang="en-US" dirty="0" smtClean="0"/>
              <a:t> and html) within the Views folder of your project. </a:t>
            </a:r>
          </a:p>
          <a:p>
            <a:r>
              <a:rPr lang="en-US" dirty="0" smtClean="0"/>
              <a:t>Generally, they’re named according to their associated actions, and reside in subfolders corresponding to the name of the controller. When a controller returns a </a:t>
            </a:r>
            <a:r>
              <a:rPr lang="en-US" dirty="0" err="1" smtClean="0"/>
              <a:t>ViewResult</a:t>
            </a:r>
            <a:r>
              <a:rPr lang="en-US" dirty="0" smtClean="0"/>
              <a:t>, the Razor engine attempts to locate the appropriate view template, as illustrated in figure 2.15. </a:t>
            </a:r>
          </a:p>
          <a:p>
            <a:endParaRPr lang="en-US" dirty="0" smtClean="0"/>
          </a:p>
          <a:p>
            <a:r>
              <a:rPr lang="en-US" dirty="0" smtClean="0"/>
              <a:t>For example, considering the </a:t>
            </a:r>
            <a:r>
              <a:rPr lang="en-US" dirty="0" err="1" smtClean="0"/>
              <a:t>HomeController</a:t>
            </a:r>
            <a:r>
              <a:rPr lang="en-US" dirty="0" smtClean="0"/>
              <a:t> you’ve already seen, the view template for the About action method can be found at Views\Home\</a:t>
            </a:r>
            <a:r>
              <a:rPr lang="en-US" dirty="0" err="1" smtClean="0"/>
              <a:t>About.cshtml</a:t>
            </a:r>
            <a:r>
              <a:rPr lang="en-US" dirty="0" smtClean="0"/>
              <a:t>, relative to the base project path.</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30</a:t>
            </a:fld>
            <a:endParaRPr lang="en-US"/>
          </a:p>
        </p:txBody>
      </p:sp>
    </p:spTree>
    <p:extLst>
      <p:ext uri="{BB962C8B-B14F-4D97-AF65-F5344CB8AC3E}">
        <p14:creationId xmlns:p14="http://schemas.microsoft.com/office/powerpoint/2010/main" val="4083507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file, although small, demonstrates three features of Razor that you can use when building your templates. The simplest and most obvious point is that standalone, static HTML is always valid in a template and will be rendered as is in the response.</a:t>
            </a:r>
          </a:p>
          <a:p>
            <a:endParaRPr lang="en-US" dirty="0" smtClean="0"/>
          </a:p>
          <a:p>
            <a:r>
              <a:rPr lang="en-US" dirty="0" smtClean="0"/>
              <a:t>Second, you can write ordinary C# code in Razor templates by using this construct @{ /* C# code here */ }</a:t>
            </a:r>
          </a:p>
          <a:p>
            <a:r>
              <a:rPr lang="en-US" dirty="0" smtClean="0"/>
              <a:t>Any code between the curly braces will be executed but won’t be written to the response. </a:t>
            </a:r>
          </a:p>
          <a:p>
            <a:r>
              <a:rPr lang="en-US" dirty="0" smtClean="0"/>
              <a:t>In the listing you’re setting the title of the page by writing a key to the </a:t>
            </a:r>
            <a:r>
              <a:rPr lang="en-US" dirty="0" err="1" smtClean="0"/>
              <a:t>ViewData</a:t>
            </a:r>
            <a:r>
              <a:rPr lang="en-US" dirty="0" smtClean="0"/>
              <a:t> dictionary, but you aren’t writing anything to the response at this point:</a:t>
            </a:r>
          </a:p>
          <a:p>
            <a:r>
              <a:rPr lang="en-US" dirty="0" smtClean="0"/>
              <a:t>@{</a:t>
            </a:r>
          </a:p>
          <a:p>
            <a:r>
              <a:rPr lang="en-US" dirty="0" smtClean="0"/>
              <a:t> </a:t>
            </a:r>
            <a:r>
              <a:rPr lang="en-US" dirty="0" err="1" smtClean="0"/>
              <a:t>ViewData</a:t>
            </a:r>
            <a:r>
              <a:rPr lang="en-US" dirty="0" smtClean="0"/>
              <a:t>["Title"] = "About";</a:t>
            </a:r>
          </a:p>
          <a:p>
            <a:r>
              <a:rPr lang="en-US" dirty="0" smtClean="0"/>
              <a:t>}</a:t>
            </a:r>
          </a:p>
          <a:p>
            <a:endParaRPr lang="en-US" dirty="0" smtClean="0"/>
          </a:p>
          <a:p>
            <a:r>
              <a:rPr lang="en-US" dirty="0" smtClean="0"/>
              <a:t>Another feature shown in this template is dynamically writing C# variables to the HTML stream using the @ symbol. This ability to combine dynamic and static markup is what gives Razor templates their power.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31</a:t>
            </a:fld>
            <a:endParaRPr lang="en-US"/>
          </a:p>
        </p:txBody>
      </p:sp>
    </p:spTree>
    <p:extLst>
      <p:ext uri="{BB962C8B-B14F-4D97-AF65-F5344CB8AC3E}">
        <p14:creationId xmlns:p14="http://schemas.microsoft.com/office/powerpoint/2010/main" val="133660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port of call after the reverse proxy forwards a request is the ASP.NET Core web server, which is the default cross-platform Kestrel server. </a:t>
            </a:r>
          </a:p>
          <a:p>
            <a:endParaRPr lang="en-US" dirty="0" smtClean="0"/>
          </a:p>
          <a:p>
            <a:r>
              <a:rPr lang="en-US" b="1" dirty="0" smtClean="0"/>
              <a:t>Kestrel takes the raw incoming request and uses it to generate an </a:t>
            </a:r>
            <a:r>
              <a:rPr lang="en-US" b="1" dirty="0" err="1" smtClean="0"/>
              <a:t>HttpContext</a:t>
            </a:r>
            <a:r>
              <a:rPr lang="en-US" b="1" dirty="0" smtClean="0"/>
              <a:t> object the rest of the application can use.</a:t>
            </a:r>
          </a:p>
          <a:p>
            <a:endParaRPr lang="en-US" dirty="0" smtClean="0"/>
          </a:p>
          <a:p>
            <a:r>
              <a:rPr lang="en-US" dirty="0" smtClean="0"/>
              <a:t>Kestrel isn’t the only HTTP server available in ASP.NET Core, but it’s the most performant and is cross-platform. I’ll only refer to Kestrel throughout the book. The main alternative, HTTP.sys, only runs on Windows and can’t be used with IIS.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Middleware pipeline</a:t>
            </a:r>
            <a:r>
              <a:rPr lang="en-US" baseline="0" dirty="0" smtClean="0"/>
              <a:t> : </a:t>
            </a:r>
            <a:r>
              <a:rPr lang="en-US" dirty="0" smtClean="0"/>
              <a:t>This is a series of components that processes the incoming request to perform common operations such as logging, handling exceptions, or serving static files. </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a:t>
            </a:fld>
            <a:endParaRPr lang="en-US"/>
          </a:p>
        </p:txBody>
      </p:sp>
    </p:spTree>
    <p:extLst>
      <p:ext uri="{BB962C8B-B14F-4D97-AF65-F5344CB8AC3E}">
        <p14:creationId xmlns:p14="http://schemas.microsoft.com/office/powerpoint/2010/main" val="1677526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port of call after the reverse proxy forwards a request is the ASP.NET Core web server, which is the default cross-platform Kestrel server. Kestrel takes the raw incoming request and uses it to generate an </a:t>
            </a:r>
            <a:r>
              <a:rPr lang="en-US" dirty="0" err="1" smtClean="0"/>
              <a:t>HttpContext</a:t>
            </a:r>
            <a:r>
              <a:rPr lang="en-US" dirty="0" smtClean="0"/>
              <a:t> object the rest of the application can use.</a:t>
            </a:r>
          </a:p>
          <a:p>
            <a:endParaRPr lang="en-US" dirty="0" smtClean="0"/>
          </a:p>
          <a:p>
            <a:r>
              <a:rPr lang="en-US" dirty="0" smtClean="0"/>
              <a:t>Kestrel isn’t the only HTTP server available in ASP.NET Core, but it’s the most performant and is cross-platform. I’ll only refer to Kestrel throughout the book. The main alternative, HTTP.sys, only runs on Windows and can’t be used with IIS.</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a:t>
            </a:fld>
            <a:endParaRPr lang="en-US"/>
          </a:p>
        </p:txBody>
      </p:sp>
    </p:spTree>
    <p:extLst>
      <p:ext uri="{BB962C8B-B14F-4D97-AF65-F5344CB8AC3E}">
        <p14:creationId xmlns:p14="http://schemas.microsoft.com/office/powerpoint/2010/main" val="40927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chapter uses Visual Studio 2017 and ASP.NET Core 2.0.</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1401728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7</a:t>
            </a:fld>
            <a:endParaRPr lang="en-US"/>
          </a:p>
        </p:txBody>
      </p:sp>
    </p:spTree>
    <p:extLst>
      <p:ext uri="{BB962C8B-B14F-4D97-AF65-F5344CB8AC3E}">
        <p14:creationId xmlns:p14="http://schemas.microsoft.com/office/powerpoint/2010/main" val="2913861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ensures you create a traditional web application that generates HTML and is designed to be viewed by users in a web browser directly. The other web application template uses the new Razor Pages2 functionality of ASP.NET Core 2.0. The Web API template generates an application that returns data in a format that can be consumed by single-page applications (SPAs) and APIs. The Angular, React.js, and React.js and </a:t>
            </a:r>
            <a:r>
              <a:rPr lang="en-US" dirty="0" err="1" smtClean="0"/>
              <a:t>Redux</a:t>
            </a:r>
            <a:r>
              <a:rPr lang="en-US" dirty="0" smtClean="0"/>
              <a:t> templates create applications for specific SPAs.  Ensure No Authentication is specified. You’ll learn how to add users to your app in chapter 14.  Ensure Enable Docker Support is unchecked.  Click OK.</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8</a:t>
            </a:fld>
            <a:endParaRPr lang="en-US"/>
          </a:p>
        </p:txBody>
      </p:sp>
    </p:spTree>
    <p:extLst>
      <p:ext uri="{BB962C8B-B14F-4D97-AF65-F5344CB8AC3E}">
        <p14:creationId xmlns:p14="http://schemas.microsoft.com/office/powerpoint/2010/main" val="1308327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to notice is that the main project, WebApplication2, is nested in a top level directory with the name of the solution, also WebApplication2 in this case. </a:t>
            </a:r>
          </a:p>
          <a:p>
            <a:endParaRPr lang="en-US" dirty="0" smtClean="0"/>
          </a:p>
          <a:p>
            <a:r>
              <a:rPr lang="en-US" dirty="0" smtClean="0"/>
              <a:t>Within this top-level folder, you’ll also find the solution (.</a:t>
            </a:r>
            <a:r>
              <a:rPr lang="en-US" dirty="0" err="1" smtClean="0"/>
              <a:t>sln</a:t>
            </a:r>
            <a:r>
              <a:rPr lang="en-US" dirty="0" smtClean="0"/>
              <a:t>) file for use by Visual Studio and files related to </a:t>
            </a:r>
            <a:r>
              <a:rPr lang="en-US" dirty="0" err="1" smtClean="0"/>
              <a:t>Git</a:t>
            </a:r>
            <a:r>
              <a:rPr lang="en-US" dirty="0" smtClean="0"/>
              <a:t> version control,3 though these are hidden in Visual Studio’s Solution Explorer view. </a:t>
            </a:r>
          </a:p>
          <a:p>
            <a:endParaRPr lang="en-US" dirty="0" smtClean="0"/>
          </a:p>
          <a:p>
            <a:r>
              <a:rPr lang="en-US" dirty="0" smtClean="0"/>
              <a:t>NOTE Visual Studio uses the concept of a solution to work with multiple projects. The example solution only consists of a single project, which is listed in the .</a:t>
            </a:r>
            <a:r>
              <a:rPr lang="en-US" dirty="0" err="1" smtClean="0"/>
              <a:t>sln</a:t>
            </a:r>
            <a:r>
              <a:rPr lang="en-US" dirty="0" smtClean="0"/>
              <a:t> file.</a:t>
            </a:r>
          </a:p>
          <a:p>
            <a:endParaRPr lang="en-US" dirty="0" smtClean="0"/>
          </a:p>
          <a:p>
            <a:endParaRPr lang="en-US" dirty="0" smtClean="0"/>
          </a:p>
          <a:p>
            <a:r>
              <a:rPr lang="en-US" dirty="0" smtClean="0"/>
              <a:t>Inside the solution folder, you’ll find your project folder, which in turn contains five subfolders—Models, Controllers, Views, Properties, and </a:t>
            </a:r>
            <a:r>
              <a:rPr lang="en-US" dirty="0" err="1" smtClean="0"/>
              <a:t>wwwroot</a:t>
            </a:r>
            <a:r>
              <a:rPr lang="en-US" dirty="0" smtClean="0"/>
              <a:t>. </a:t>
            </a:r>
          </a:p>
          <a:p>
            <a:endParaRPr lang="en-US" dirty="0" smtClean="0"/>
          </a:p>
          <a:p>
            <a:r>
              <a:rPr lang="en-US" b="1" dirty="0" smtClean="0"/>
              <a:t>Models, Controllers, and Views </a:t>
            </a:r>
            <a:r>
              <a:rPr lang="en-US" dirty="0" smtClean="0"/>
              <a:t>(unsurprisingly) contain the MVC Model, Controller, and View files you’ll use to build your application.</a:t>
            </a:r>
          </a:p>
          <a:p>
            <a:endParaRPr lang="en-US" dirty="0" smtClean="0"/>
          </a:p>
          <a:p>
            <a:r>
              <a:rPr lang="en-US" dirty="0" smtClean="0"/>
              <a:t>The </a:t>
            </a:r>
            <a:r>
              <a:rPr lang="en-US" b="1" dirty="0" smtClean="0"/>
              <a:t>Properties</a:t>
            </a:r>
            <a:r>
              <a:rPr lang="en-US" dirty="0" smtClean="0"/>
              <a:t> folder contains a single file, </a:t>
            </a:r>
            <a:r>
              <a:rPr lang="en-US" dirty="0" err="1" smtClean="0"/>
              <a:t>launchSettings.json</a:t>
            </a:r>
            <a:r>
              <a:rPr lang="en-US" dirty="0" smtClean="0"/>
              <a:t>, which controls how Visual Studio will run and debug the application.</a:t>
            </a:r>
          </a:p>
          <a:p>
            <a:endParaRPr lang="en-US" dirty="0" smtClean="0"/>
          </a:p>
          <a:p>
            <a:r>
              <a:rPr lang="en-US" dirty="0" smtClean="0"/>
              <a:t>The </a:t>
            </a:r>
            <a:r>
              <a:rPr lang="en-US" b="1" dirty="0" err="1" smtClean="0"/>
              <a:t>wwwroot</a:t>
            </a:r>
            <a:r>
              <a:rPr lang="en-US" b="1" dirty="0" smtClean="0"/>
              <a:t> folder </a:t>
            </a:r>
            <a:r>
              <a:rPr lang="en-US" dirty="0" smtClean="0"/>
              <a:t>is special, in that it’s </a:t>
            </a:r>
            <a:r>
              <a:rPr lang="en-US" b="1" dirty="0" smtClean="0"/>
              <a:t>the only folder in your application that browsers are allowed to directly access when browsing your web app</a:t>
            </a:r>
            <a:r>
              <a:rPr lang="en-US" dirty="0" smtClean="0"/>
              <a:t>. You can store your CSS, JavaScript, images, or static HTML files in here and browsers will be able to access them. They won’t be able to access any file that lives outside of </a:t>
            </a:r>
            <a:r>
              <a:rPr lang="en-US" dirty="0" err="1" smtClean="0"/>
              <a:t>wwwroot</a:t>
            </a:r>
            <a:r>
              <a:rPr lang="en-US" dirty="0" smtClean="0"/>
              <a:t>. </a:t>
            </a:r>
          </a:p>
          <a:p>
            <a:endParaRPr lang="en-US" dirty="0" smtClean="0"/>
          </a:p>
          <a:p>
            <a:endParaRPr lang="en-US" dirty="0" smtClean="0"/>
          </a:p>
          <a:p>
            <a:r>
              <a:rPr lang="en-US" dirty="0" smtClean="0"/>
              <a:t>You’ve got two more special nodes in the project, </a:t>
            </a:r>
            <a:r>
              <a:rPr lang="en-US" b="1" dirty="0" smtClean="0"/>
              <a:t>Dependencies and Connected Services</a:t>
            </a:r>
            <a:r>
              <a:rPr lang="en-US" dirty="0" smtClean="0"/>
              <a:t>, </a:t>
            </a:r>
            <a:r>
              <a:rPr lang="en-US" b="1" dirty="0" smtClean="0"/>
              <a:t>but they don’t have a corresponding folder on disk. Instead</a:t>
            </a:r>
            <a:r>
              <a:rPr lang="en-US" dirty="0" smtClean="0"/>
              <a:t>, they show a collection of all the dependencies, such as </a:t>
            </a:r>
            <a:r>
              <a:rPr lang="en-US" dirty="0" err="1" smtClean="0"/>
              <a:t>NuGet</a:t>
            </a:r>
            <a:r>
              <a:rPr lang="en-US" dirty="0" smtClean="0"/>
              <a:t> packages, client-side dependencies, and remote services that the project relies on. </a:t>
            </a:r>
          </a:p>
          <a:p>
            <a:endParaRPr lang="en-US" dirty="0" smtClean="0"/>
          </a:p>
          <a:p>
            <a:r>
              <a:rPr lang="en-US" dirty="0" smtClean="0"/>
              <a:t>In the root of your project folder, you’ll find several JSON files, such as </a:t>
            </a:r>
            <a:r>
              <a:rPr lang="en-US" b="1" dirty="0" err="1" smtClean="0"/>
              <a:t>appsettings</a:t>
            </a:r>
            <a:r>
              <a:rPr lang="en-US" b="1" dirty="0" smtClean="0"/>
              <a:t> .</a:t>
            </a:r>
            <a:r>
              <a:rPr lang="en-US" b="1" dirty="0" err="1" smtClean="0"/>
              <a:t>json</a:t>
            </a:r>
            <a:r>
              <a:rPr lang="en-US" b="1" dirty="0" smtClean="0"/>
              <a:t>, </a:t>
            </a:r>
            <a:r>
              <a:rPr lang="en-US" b="1" dirty="0" err="1" smtClean="0"/>
              <a:t>bundleconfig.json</a:t>
            </a:r>
            <a:r>
              <a:rPr lang="en-US" b="1" dirty="0" smtClean="0"/>
              <a:t>, and </a:t>
            </a:r>
            <a:r>
              <a:rPr lang="en-US" b="1" dirty="0" err="1" smtClean="0"/>
              <a:t>bower.json</a:t>
            </a:r>
            <a:r>
              <a:rPr lang="en-US" b="1" dirty="0" smtClean="0"/>
              <a:t>. These provide various configuration settings, some of which are used at runtime, and others which are used to build your app at compile time.</a:t>
            </a:r>
            <a:r>
              <a:rPr lang="en-US" dirty="0" smtClean="0"/>
              <a:t> </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12</a:t>
            </a:fld>
            <a:endParaRPr lang="en-US"/>
          </a:p>
        </p:txBody>
      </p:sp>
    </p:spTree>
    <p:extLst>
      <p:ext uri="{BB962C8B-B14F-4D97-AF65-F5344CB8AC3E}">
        <p14:creationId xmlns:p14="http://schemas.microsoft.com/office/powerpoint/2010/main" val="3775440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1210380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DF68E2-58F2-4D09-BE8B-E3BD06533059}" type="datetimeFigureOut">
              <a:rPr lang="en-US" smtClean="0"/>
              <a:t>2/19/2019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5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46719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84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5274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8007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0832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1026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61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12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6130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3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68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2/19/2019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91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2/19/2019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3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57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79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624D31-43A5-475A-80CF-332C9F6DCF35}" type="datetimeFigureOut">
              <a:rPr lang="en-US" smtClean="0"/>
              <a:t>2/19/2019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850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ASP.Net</a:t>
            </a:r>
            <a:r>
              <a:rPr lang="en-US" dirty="0" smtClean="0"/>
              <a:t> Core – </a:t>
            </a:r>
            <a:r>
              <a:rPr lang="en-US" dirty="0"/>
              <a:t>Your first </a:t>
            </a:r>
            <a:r>
              <a:rPr lang="en-US" dirty="0" smtClean="0"/>
              <a:t>application</a:t>
            </a:r>
            <a:endParaRPr lang="en-US" dirty="0"/>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application</a:t>
            </a:r>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Ø"/>
            </a:pPr>
            <a:r>
              <a:rPr lang="en-US" dirty="0" smtClean="0"/>
              <a:t>Both </a:t>
            </a:r>
            <a:r>
              <a:rPr lang="en-US" dirty="0"/>
              <a:t>Visual Studio and the .NET CLI </a:t>
            </a:r>
            <a:r>
              <a:rPr lang="en-US" b="1" dirty="0"/>
              <a:t>automatically</a:t>
            </a:r>
            <a:r>
              <a:rPr lang="en-US" dirty="0"/>
              <a:t> restore packages when they first create your </a:t>
            </a:r>
            <a:r>
              <a:rPr lang="en-US" dirty="0" smtClean="0"/>
              <a:t>project</a:t>
            </a:r>
          </a:p>
          <a:p>
            <a:pPr>
              <a:buFont typeface="Wingdings" panose="05000000000000000000" pitchFamily="2" charset="2"/>
              <a:buChar char="Ø"/>
            </a:pPr>
            <a:r>
              <a:rPr lang="en-US" dirty="0" smtClean="0"/>
              <a:t>In </a:t>
            </a:r>
            <a:r>
              <a:rPr lang="en-US" dirty="0"/>
              <a:t>earlier versions </a:t>
            </a:r>
            <a:r>
              <a:rPr lang="en-US" dirty="0" smtClean="0"/>
              <a:t>you </a:t>
            </a:r>
            <a:r>
              <a:rPr lang="en-US" dirty="0"/>
              <a:t>needed to manually </a:t>
            </a:r>
            <a:endParaRPr lang="en-US" dirty="0" smtClean="0"/>
          </a:p>
          <a:p>
            <a:pPr marL="0" indent="0">
              <a:buNone/>
            </a:pPr>
            <a:r>
              <a:rPr lang="en-US" b="1" dirty="0"/>
              <a:t>	</a:t>
            </a:r>
            <a:r>
              <a:rPr lang="en-US" b="1" dirty="0" smtClean="0"/>
              <a:t>restore </a:t>
            </a:r>
            <a:r>
              <a:rPr lang="en-US" b="1" dirty="0"/>
              <a:t>packages using </a:t>
            </a:r>
            <a:r>
              <a:rPr lang="en-US" b="1" dirty="0" err="1"/>
              <a:t>dotnet</a:t>
            </a:r>
            <a:r>
              <a:rPr lang="en-US" b="1" dirty="0"/>
              <a:t> restore</a:t>
            </a:r>
            <a:r>
              <a:rPr lang="en-US" b="1" dirty="0" smtClean="0"/>
              <a:t>.</a:t>
            </a:r>
          </a:p>
          <a:p>
            <a:pPr>
              <a:buFont typeface="Wingdings" panose="05000000000000000000" pitchFamily="2" charset="2"/>
              <a:buChar char="Ø"/>
            </a:pPr>
            <a:r>
              <a:rPr lang="en-US" dirty="0" smtClean="0"/>
              <a:t>You </a:t>
            </a:r>
            <a:r>
              <a:rPr lang="en-US" dirty="0"/>
              <a:t>can compile your application by choosing Build &gt; Build Solution, by using the shortcut </a:t>
            </a:r>
            <a:r>
              <a:rPr lang="en-US" dirty="0" err="1"/>
              <a:t>Ctrl+Shift+B</a:t>
            </a:r>
            <a:r>
              <a:rPr lang="en-US" dirty="0"/>
              <a:t>, or by running </a:t>
            </a:r>
            <a:endParaRPr lang="en-US" dirty="0" smtClean="0"/>
          </a:p>
          <a:p>
            <a:pPr marL="457200" lvl="1" indent="0">
              <a:buNone/>
            </a:pPr>
            <a:r>
              <a:rPr lang="en-US" b="1" dirty="0" err="1" smtClean="0"/>
              <a:t>dotnet</a:t>
            </a:r>
            <a:r>
              <a:rPr lang="en-US" b="1" dirty="0" smtClean="0"/>
              <a:t> </a:t>
            </a:r>
            <a:r>
              <a:rPr lang="en-US" b="1" dirty="0"/>
              <a:t>build </a:t>
            </a:r>
            <a:r>
              <a:rPr lang="en-US" b="1" dirty="0" smtClean="0"/>
              <a:t> </a:t>
            </a:r>
          </a:p>
          <a:p>
            <a:pPr marL="0" indent="0">
              <a:buNone/>
            </a:pPr>
            <a:r>
              <a:rPr lang="en-US" dirty="0" smtClean="0"/>
              <a:t>from </a:t>
            </a:r>
            <a:r>
              <a:rPr lang="en-US" dirty="0"/>
              <a:t>the command line. </a:t>
            </a:r>
          </a:p>
        </p:txBody>
      </p:sp>
    </p:spTree>
    <p:extLst>
      <p:ext uri="{BB962C8B-B14F-4D97-AF65-F5344CB8AC3E}">
        <p14:creationId xmlns:p14="http://schemas.microsoft.com/office/powerpoint/2010/main" val="39683866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a:t>NET Core </a:t>
            </a:r>
            <a:r>
              <a:rPr lang="en-US" dirty="0" smtClean="0"/>
              <a:t>Command </a:t>
            </a:r>
            <a:r>
              <a:rPr lang="en-US" dirty="0"/>
              <a:t>L</a:t>
            </a:r>
            <a:r>
              <a:rPr lang="en-US" dirty="0" smtClean="0"/>
              <a:t>ine </a:t>
            </a:r>
            <a:r>
              <a:rPr lang="en-US" dirty="0"/>
              <a:t>I</a:t>
            </a:r>
            <a:r>
              <a:rPr lang="en-US" dirty="0" smtClean="0"/>
              <a:t>nterface (CLI)</a:t>
            </a:r>
            <a:endParaRPr lang="en-US" dirty="0"/>
          </a:p>
        </p:txBody>
      </p:sp>
      <p:sp>
        <p:nvSpPr>
          <p:cNvPr id="3" name="Content Placeholder 2"/>
          <p:cNvSpPr>
            <a:spLocks noGrp="1"/>
          </p:cNvSpPr>
          <p:nvPr>
            <p:ph idx="1"/>
          </p:nvPr>
        </p:nvSpPr>
        <p:spPr/>
        <p:txBody>
          <a:bodyPr>
            <a:normAutofit fontScale="70000" lnSpcReduction="20000"/>
          </a:bodyPr>
          <a:lstStyle/>
          <a:p>
            <a:pPr>
              <a:buFont typeface="Wingdings" panose="05000000000000000000" pitchFamily="2" charset="2"/>
              <a:buChar char="Ø"/>
            </a:pPr>
            <a:r>
              <a:rPr lang="en-US" dirty="0"/>
              <a:t>One of the foundational components of .NET Core cross-platform development </a:t>
            </a:r>
            <a:endParaRPr lang="en-US" dirty="0" smtClean="0"/>
          </a:p>
          <a:p>
            <a:pPr>
              <a:buFont typeface="Wingdings" panose="05000000000000000000" pitchFamily="2" charset="2"/>
              <a:buChar char="Ø"/>
            </a:pPr>
            <a:r>
              <a:rPr lang="en-US" dirty="0" smtClean="0"/>
              <a:t>The </a:t>
            </a:r>
            <a:r>
              <a:rPr lang="en-US" dirty="0"/>
              <a:t>most common commands during development are </a:t>
            </a:r>
            <a:endParaRPr lang="en-US" dirty="0" smtClean="0"/>
          </a:p>
          <a:p>
            <a:pPr lvl="1">
              <a:buFont typeface="Wingdings" panose="05000000000000000000" pitchFamily="2" charset="2"/>
              <a:buChar char="Ø"/>
            </a:pPr>
            <a:r>
              <a:rPr lang="en-US" b="1" dirty="0" err="1" smtClean="0"/>
              <a:t>dotnet</a:t>
            </a:r>
            <a:r>
              <a:rPr lang="en-US" b="1" dirty="0" smtClean="0"/>
              <a:t> </a:t>
            </a:r>
            <a:r>
              <a:rPr lang="en-US" b="1" dirty="0"/>
              <a:t>restore </a:t>
            </a:r>
            <a:endParaRPr lang="en-US" b="1" dirty="0" smtClean="0"/>
          </a:p>
          <a:p>
            <a:pPr lvl="1">
              <a:buFont typeface="Wingdings" panose="05000000000000000000" pitchFamily="2" charset="2"/>
              <a:buChar char="Ø"/>
            </a:pPr>
            <a:r>
              <a:rPr lang="en-US" b="1" dirty="0" err="1" smtClean="0"/>
              <a:t>dotnet</a:t>
            </a:r>
            <a:r>
              <a:rPr lang="en-US" b="1" dirty="0" smtClean="0"/>
              <a:t> </a:t>
            </a:r>
            <a:r>
              <a:rPr lang="en-US" b="1" dirty="0"/>
              <a:t>build </a:t>
            </a:r>
            <a:endParaRPr lang="en-US" b="1" dirty="0" smtClean="0"/>
          </a:p>
          <a:p>
            <a:pPr lvl="1">
              <a:buFont typeface="Wingdings" panose="05000000000000000000" pitchFamily="2" charset="2"/>
              <a:buChar char="Ø"/>
            </a:pPr>
            <a:r>
              <a:rPr lang="en-US" b="1" dirty="0" err="1" smtClean="0"/>
              <a:t>dotnet</a:t>
            </a:r>
            <a:r>
              <a:rPr lang="en-US" b="1" dirty="0" smtClean="0"/>
              <a:t> run</a:t>
            </a:r>
          </a:p>
          <a:p>
            <a:pPr>
              <a:buFont typeface="Wingdings" panose="05000000000000000000" pitchFamily="2" charset="2"/>
              <a:buChar char="Ø"/>
            </a:pPr>
            <a:r>
              <a:rPr lang="en-US" dirty="0" smtClean="0"/>
              <a:t>Each </a:t>
            </a:r>
            <a:r>
              <a:rPr lang="en-US" dirty="0"/>
              <a:t>of these commands should be run </a:t>
            </a:r>
            <a:r>
              <a:rPr lang="en-US" b="1" dirty="0"/>
              <a:t>inside your project </a:t>
            </a:r>
            <a:r>
              <a:rPr lang="en-US" dirty="0"/>
              <a:t>folder and will act on that project alone. </a:t>
            </a:r>
            <a:endParaRPr lang="en-US" dirty="0" smtClean="0"/>
          </a:p>
          <a:p>
            <a:pPr>
              <a:buFont typeface="Wingdings" panose="05000000000000000000" pitchFamily="2" charset="2"/>
              <a:buChar char="Ø"/>
            </a:pPr>
            <a:r>
              <a:rPr lang="en-US" b="1" dirty="0" err="1" smtClean="0"/>
              <a:t>dotnet</a:t>
            </a:r>
            <a:r>
              <a:rPr lang="en-US" b="1" dirty="0" smtClean="0"/>
              <a:t> </a:t>
            </a:r>
            <a:r>
              <a:rPr lang="en-US" b="1" dirty="0"/>
              <a:t>restore</a:t>
            </a:r>
            <a:r>
              <a:rPr lang="en-US" dirty="0"/>
              <a:t>, will ensure your application’s </a:t>
            </a:r>
            <a:r>
              <a:rPr lang="en-US" dirty="0" err="1"/>
              <a:t>NuGet</a:t>
            </a:r>
            <a:r>
              <a:rPr lang="en-US" dirty="0"/>
              <a:t> dependencies are copied to your project folder</a:t>
            </a:r>
            <a:r>
              <a:rPr lang="en-US" dirty="0" smtClean="0"/>
              <a:t>.</a:t>
            </a:r>
            <a:endParaRPr lang="en-US" dirty="0"/>
          </a:p>
          <a:p>
            <a:pPr>
              <a:buFont typeface="Wingdings" panose="05000000000000000000" pitchFamily="2" charset="2"/>
              <a:buChar char="Ø"/>
            </a:pPr>
            <a:r>
              <a:rPr lang="en-US" dirty="0"/>
              <a:t>You can compile your application using </a:t>
            </a:r>
            <a:r>
              <a:rPr lang="en-US" b="1" dirty="0" err="1"/>
              <a:t>dotnet</a:t>
            </a:r>
            <a:r>
              <a:rPr lang="en-US" b="1" dirty="0"/>
              <a:t> build</a:t>
            </a:r>
            <a:r>
              <a:rPr lang="en-US" dirty="0"/>
              <a:t>. </a:t>
            </a:r>
          </a:p>
          <a:p>
            <a:pPr lvl="1">
              <a:buFont typeface="Wingdings" panose="05000000000000000000" pitchFamily="2" charset="2"/>
              <a:buChar char="Ø"/>
            </a:pPr>
            <a:r>
              <a:rPr lang="en-US" dirty="0" smtClean="0"/>
              <a:t>if </a:t>
            </a:r>
            <a:r>
              <a:rPr lang="en-US" dirty="0"/>
              <a:t>there are no issues, will produce an output that can be run using </a:t>
            </a:r>
            <a:r>
              <a:rPr lang="en-US" b="1" dirty="0" err="1"/>
              <a:t>dotnet</a:t>
            </a:r>
            <a:r>
              <a:rPr lang="en-US" b="1" dirty="0"/>
              <a:t> run</a:t>
            </a:r>
            <a:r>
              <a:rPr lang="en-US" dirty="0"/>
              <a:t>. </a:t>
            </a:r>
          </a:p>
        </p:txBody>
      </p:sp>
    </p:spTree>
    <p:extLst>
      <p:ext uri="{BB962C8B-B14F-4D97-AF65-F5344CB8AC3E}">
        <p14:creationId xmlns:p14="http://schemas.microsoft.com/office/powerpoint/2010/main" val="2624796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project layout</a:t>
            </a:r>
          </a:p>
        </p:txBody>
      </p:sp>
      <p:pic>
        <p:nvPicPr>
          <p:cNvPr id="4" name="Content Placeholder 3"/>
          <p:cNvPicPr>
            <a:picLocks noGrp="1" noChangeAspect="1"/>
          </p:cNvPicPr>
          <p:nvPr>
            <p:ph idx="1"/>
          </p:nvPr>
        </p:nvPicPr>
        <p:blipFill rotWithShape="1">
          <a:blip r:embed="rId3"/>
          <a:srcRect l="19685" t="25099" r="21639" b="15738"/>
          <a:stretch/>
        </p:blipFill>
        <p:spPr>
          <a:xfrm>
            <a:off x="1295401" y="2541070"/>
            <a:ext cx="6183427" cy="3507018"/>
          </a:xfrm>
          <a:prstGeom prst="rect">
            <a:avLst/>
          </a:prstGeom>
        </p:spPr>
      </p:pic>
      <p:sp>
        <p:nvSpPr>
          <p:cNvPr id="3" name="Rectangle 2"/>
          <p:cNvSpPr/>
          <p:nvPr/>
        </p:nvSpPr>
        <p:spPr>
          <a:xfrm>
            <a:off x="7667170" y="3209678"/>
            <a:ext cx="3647974" cy="1754326"/>
          </a:xfrm>
          <a:prstGeom prst="rect">
            <a:avLst/>
          </a:prstGeom>
        </p:spPr>
        <p:txBody>
          <a:bodyPr wrap="square">
            <a:spAutoFit/>
          </a:bodyPr>
          <a:lstStyle/>
          <a:p>
            <a:pPr algn="just"/>
            <a:r>
              <a:rPr lang="en-US" dirty="0"/>
              <a:t>Bower is no longer supported, and so the ASP.NET team are exploring alternatives to fulfill this role. Bower is a client-side asset management system for obtaining CSS and JavaScript libraries</a:t>
            </a:r>
            <a:r>
              <a:rPr lang="en-US" dirty="0" smtClean="0"/>
              <a:t>.</a:t>
            </a:r>
            <a:endParaRPr lang="en-US" dirty="0"/>
          </a:p>
        </p:txBody>
      </p:sp>
    </p:spTree>
    <p:extLst>
      <p:ext uri="{BB962C8B-B14F-4D97-AF65-F5344CB8AC3E}">
        <p14:creationId xmlns:p14="http://schemas.microsoft.com/office/powerpoint/2010/main" val="11604173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csproj</a:t>
            </a:r>
            <a:r>
              <a:rPr lang="en-US" dirty="0" smtClean="0"/>
              <a:t> </a:t>
            </a:r>
            <a:r>
              <a:rPr lang="en-US" dirty="0"/>
              <a:t>project </a:t>
            </a:r>
            <a:r>
              <a:rPr lang="en-US" dirty="0" smtClean="0"/>
              <a:t>file : project layout</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800" dirty="0" smtClean="0"/>
              <a:t>It contains </a:t>
            </a:r>
            <a:r>
              <a:rPr lang="en-US" sz="2800" dirty="0"/>
              <a:t>the </a:t>
            </a:r>
            <a:r>
              <a:rPr lang="en-US" sz="2800" b="1" dirty="0"/>
              <a:t>details required</a:t>
            </a:r>
            <a:r>
              <a:rPr lang="en-US" sz="2800" dirty="0"/>
              <a:t> for the .NET tooling to build your project. </a:t>
            </a:r>
            <a:endParaRPr lang="en-US" sz="2800" dirty="0" smtClean="0"/>
          </a:p>
          <a:p>
            <a:pPr algn="just">
              <a:buFont typeface="Wingdings" panose="05000000000000000000" pitchFamily="2" charset="2"/>
              <a:buChar char="Ø"/>
            </a:pPr>
            <a:r>
              <a:rPr lang="en-US" sz="2800" dirty="0" smtClean="0"/>
              <a:t>It </a:t>
            </a:r>
            <a:r>
              <a:rPr lang="en-US" sz="2800" dirty="0"/>
              <a:t>defines the type of project being built (web app, console app, or library), which platform the project targets (.NET Core, .NET Framework 4.5, Mono, and so on), and which </a:t>
            </a:r>
            <a:r>
              <a:rPr lang="en-US" sz="2800" dirty="0" err="1"/>
              <a:t>NuGet</a:t>
            </a:r>
            <a:r>
              <a:rPr lang="en-US" sz="2800" dirty="0"/>
              <a:t> packages the project depends on.</a:t>
            </a:r>
          </a:p>
        </p:txBody>
      </p:sp>
    </p:spTree>
    <p:extLst>
      <p:ext uri="{BB962C8B-B14F-4D97-AF65-F5344CB8AC3E}">
        <p14:creationId xmlns:p14="http://schemas.microsoft.com/office/powerpoint/2010/main" val="33259802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project layout</a:t>
            </a:r>
          </a:p>
        </p:txBody>
      </p:sp>
      <p:pic>
        <p:nvPicPr>
          <p:cNvPr id="4" name="Content Placeholder 3"/>
          <p:cNvPicPr>
            <a:picLocks noGrp="1" noChangeAspect="1"/>
          </p:cNvPicPr>
          <p:nvPr>
            <p:ph idx="1"/>
          </p:nvPr>
        </p:nvPicPr>
        <p:blipFill rotWithShape="1">
          <a:blip r:embed="rId3"/>
          <a:srcRect l="13089" t="15835" r="12499" b="20778"/>
          <a:stretch/>
        </p:blipFill>
        <p:spPr>
          <a:xfrm>
            <a:off x="2963565" y="2638696"/>
            <a:ext cx="6760882" cy="3239589"/>
          </a:xfrm>
          <a:prstGeom prst="rect">
            <a:avLst/>
          </a:prstGeom>
        </p:spPr>
      </p:pic>
    </p:spTree>
    <p:extLst>
      <p:ext uri="{BB962C8B-B14F-4D97-AF65-F5344CB8AC3E}">
        <p14:creationId xmlns:p14="http://schemas.microsoft.com/office/powerpoint/2010/main" val="1287847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Program class: building a web host</a:t>
            </a:r>
          </a:p>
        </p:txBody>
      </p:sp>
      <p:pic>
        <p:nvPicPr>
          <p:cNvPr id="4" name="Content Placeholder 3"/>
          <p:cNvPicPr>
            <a:picLocks noGrp="1" noChangeAspect="1"/>
          </p:cNvPicPr>
          <p:nvPr>
            <p:ph idx="1"/>
          </p:nvPr>
        </p:nvPicPr>
        <p:blipFill rotWithShape="1">
          <a:blip r:embed="rId3"/>
          <a:srcRect l="15363" t="22297" r="16208" b="24664"/>
          <a:stretch/>
        </p:blipFill>
        <p:spPr>
          <a:xfrm>
            <a:off x="855996" y="2756007"/>
            <a:ext cx="7461035" cy="3252908"/>
          </a:xfrm>
          <a:prstGeom prst="rect">
            <a:avLst/>
          </a:prstGeom>
        </p:spPr>
      </p:pic>
      <p:sp>
        <p:nvSpPr>
          <p:cNvPr id="3" name="Rectangle 2"/>
          <p:cNvSpPr/>
          <p:nvPr/>
        </p:nvSpPr>
        <p:spPr>
          <a:xfrm>
            <a:off x="8632714" y="2756007"/>
            <a:ext cx="2543285" cy="2031325"/>
          </a:xfrm>
          <a:prstGeom prst="rect">
            <a:avLst/>
          </a:prstGeom>
        </p:spPr>
        <p:txBody>
          <a:bodyPr wrap="square">
            <a:spAutoFit/>
          </a:bodyPr>
          <a:lstStyle/>
          <a:p>
            <a:pPr algn="just"/>
            <a:r>
              <a:rPr lang="en-US" dirty="0"/>
              <a:t>The </a:t>
            </a:r>
            <a:r>
              <a:rPr lang="en-US" dirty="0" err="1"/>
              <a:t>IWebHost</a:t>
            </a:r>
            <a:r>
              <a:rPr lang="en-US" dirty="0"/>
              <a:t> is the core of your ASP.NET Core application, containing the application configuration and the Kestrel server that listens for requests and sends responses.</a:t>
            </a:r>
          </a:p>
        </p:txBody>
      </p:sp>
    </p:spTree>
    <p:extLst>
      <p:ext uri="{BB962C8B-B14F-4D97-AF65-F5344CB8AC3E}">
        <p14:creationId xmlns:p14="http://schemas.microsoft.com/office/powerpoint/2010/main" val="33941597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Class vs Startup </a:t>
            </a:r>
            <a:r>
              <a:rPr lang="en-US" dirty="0"/>
              <a:t>class</a:t>
            </a:r>
          </a:p>
        </p:txBody>
      </p:sp>
      <p:pic>
        <p:nvPicPr>
          <p:cNvPr id="4" name="Picture 3"/>
          <p:cNvPicPr>
            <a:picLocks noChangeAspect="1"/>
          </p:cNvPicPr>
          <p:nvPr/>
        </p:nvPicPr>
        <p:blipFill rotWithShape="1">
          <a:blip r:embed="rId3"/>
          <a:srcRect l="19292" t="13573" r="15930" b="20101"/>
          <a:stretch/>
        </p:blipFill>
        <p:spPr>
          <a:xfrm>
            <a:off x="2696744" y="2711708"/>
            <a:ext cx="7239736" cy="3436773"/>
          </a:xfrm>
          <a:prstGeom prst="rect">
            <a:avLst/>
          </a:prstGeom>
        </p:spPr>
      </p:pic>
    </p:spTree>
    <p:extLst>
      <p:ext uri="{BB962C8B-B14F-4D97-AF65-F5344CB8AC3E}">
        <p14:creationId xmlns:p14="http://schemas.microsoft.com/office/powerpoint/2010/main" val="2022601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Startup class: configuring your application</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The Startup class is responsible for configuring two main aspects of your application: </a:t>
            </a:r>
          </a:p>
          <a:p>
            <a:pPr lvl="1" algn="just">
              <a:buFont typeface="Wingdings" panose="05000000000000000000" pitchFamily="2" charset="2"/>
              <a:buChar char="Ø"/>
            </a:pPr>
            <a:r>
              <a:rPr lang="en-US" b="1" dirty="0" smtClean="0"/>
              <a:t>Service registration </a:t>
            </a:r>
            <a:r>
              <a:rPr lang="en-US" dirty="0" smtClean="0"/>
              <a:t>—</a:t>
            </a:r>
            <a:r>
              <a:rPr lang="en-US" dirty="0"/>
              <a:t>Any classes that your application depends on for providing functionality—both those used by the framework and those specific to your application—must be registered so that they can be correctly instantiated at runtime. </a:t>
            </a:r>
            <a:endParaRPr lang="en-US" dirty="0" smtClean="0"/>
          </a:p>
          <a:p>
            <a:pPr lvl="1" algn="just">
              <a:buFont typeface="Wingdings" panose="05000000000000000000" pitchFamily="2" charset="2"/>
              <a:buChar char="Ø"/>
            </a:pPr>
            <a:r>
              <a:rPr lang="en-US" dirty="0" smtClean="0"/>
              <a:t> </a:t>
            </a:r>
            <a:r>
              <a:rPr lang="en-US" b="1" dirty="0"/>
              <a:t>Middleware and </a:t>
            </a:r>
            <a:r>
              <a:rPr lang="en-US" b="1" dirty="0" smtClean="0"/>
              <a:t>MVC </a:t>
            </a:r>
            <a:r>
              <a:rPr lang="en-US" dirty="0" smtClean="0"/>
              <a:t>—</a:t>
            </a:r>
            <a:r>
              <a:rPr lang="en-US" dirty="0"/>
              <a:t>How your application handles and responds to requests.</a:t>
            </a:r>
          </a:p>
        </p:txBody>
      </p:sp>
    </p:spTree>
    <p:extLst>
      <p:ext uri="{BB962C8B-B14F-4D97-AF65-F5344CB8AC3E}">
        <p14:creationId xmlns:p14="http://schemas.microsoft.com/office/powerpoint/2010/main" val="736330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Startup class: configuring your application</a:t>
            </a:r>
          </a:p>
        </p:txBody>
      </p:sp>
      <p:pic>
        <p:nvPicPr>
          <p:cNvPr id="4" name="Picture 3"/>
          <p:cNvPicPr>
            <a:picLocks noChangeAspect="1"/>
          </p:cNvPicPr>
          <p:nvPr/>
        </p:nvPicPr>
        <p:blipFill rotWithShape="1">
          <a:blip r:embed="rId3"/>
          <a:srcRect l="16528" t="23827" r="20139" b="39630"/>
          <a:stretch/>
        </p:blipFill>
        <p:spPr>
          <a:xfrm>
            <a:off x="1758330" y="2624753"/>
            <a:ext cx="8675339" cy="2444699"/>
          </a:xfrm>
          <a:prstGeom prst="rect">
            <a:avLst/>
          </a:prstGeom>
        </p:spPr>
      </p:pic>
      <p:sp>
        <p:nvSpPr>
          <p:cNvPr id="5" name="Rectangle 4"/>
          <p:cNvSpPr/>
          <p:nvPr/>
        </p:nvSpPr>
        <p:spPr>
          <a:xfrm>
            <a:off x="2059171" y="5223540"/>
            <a:ext cx="8837427" cy="923330"/>
          </a:xfrm>
          <a:prstGeom prst="rect">
            <a:avLst/>
          </a:prstGeom>
        </p:spPr>
        <p:txBody>
          <a:bodyPr wrap="square">
            <a:spAutoFit/>
          </a:bodyPr>
          <a:lstStyle/>
          <a:p>
            <a:pPr marL="285750" indent="-285750">
              <a:buFont typeface="Wingdings" panose="05000000000000000000" pitchFamily="2" charset="2"/>
              <a:buChar char="Ø"/>
            </a:pPr>
            <a:r>
              <a:rPr lang="en-US" dirty="0"/>
              <a:t>The </a:t>
            </a:r>
            <a:r>
              <a:rPr lang="en-US" dirty="0" err="1"/>
              <a:t>WebHostBuilder</a:t>
            </a:r>
            <a:r>
              <a:rPr lang="en-US" dirty="0"/>
              <a:t> created in Program calls </a:t>
            </a:r>
            <a:r>
              <a:rPr lang="en-US" dirty="0" err="1"/>
              <a:t>ConfigureServices</a:t>
            </a:r>
            <a:r>
              <a:rPr lang="en-US" dirty="0"/>
              <a:t> and then </a:t>
            </a:r>
            <a:r>
              <a:rPr lang="en-US" dirty="0" smtClean="0"/>
              <a:t>Configure.</a:t>
            </a:r>
          </a:p>
          <a:p>
            <a:pPr marL="285750" indent="-285750">
              <a:buFont typeface="Wingdings" panose="05000000000000000000" pitchFamily="2" charset="2"/>
              <a:buChar char="Ø"/>
            </a:pPr>
            <a:r>
              <a:rPr lang="en-US" dirty="0"/>
              <a:t>Any services registered in the </a:t>
            </a:r>
            <a:r>
              <a:rPr lang="en-US" dirty="0" err="1"/>
              <a:t>ConfigureServices</a:t>
            </a:r>
            <a:r>
              <a:rPr lang="en-US" dirty="0"/>
              <a:t> method are </a:t>
            </a:r>
            <a:r>
              <a:rPr lang="en-US" b="1" dirty="0"/>
              <a:t>available</a:t>
            </a:r>
            <a:r>
              <a:rPr lang="en-US" dirty="0"/>
              <a:t> to the Configure method. </a:t>
            </a:r>
          </a:p>
        </p:txBody>
      </p:sp>
    </p:spTree>
    <p:extLst>
      <p:ext uri="{BB962C8B-B14F-4D97-AF65-F5344CB8AC3E}">
        <p14:creationId xmlns:p14="http://schemas.microsoft.com/office/powerpoint/2010/main" val="2409803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Startup class: configuring your application</a:t>
            </a:r>
          </a:p>
        </p:txBody>
      </p:sp>
      <p:pic>
        <p:nvPicPr>
          <p:cNvPr id="4" name="Content Placeholder 3"/>
          <p:cNvPicPr>
            <a:picLocks noGrp="1" noChangeAspect="1"/>
          </p:cNvPicPr>
          <p:nvPr>
            <p:ph idx="1"/>
          </p:nvPr>
        </p:nvPicPr>
        <p:blipFill rotWithShape="1">
          <a:blip r:embed="rId3"/>
          <a:srcRect l="19296" t="23223" r="17793" b="14286"/>
          <a:stretch/>
        </p:blipFill>
        <p:spPr>
          <a:xfrm>
            <a:off x="2938617" y="2463565"/>
            <a:ext cx="6464463" cy="3611950"/>
          </a:xfrm>
          <a:prstGeom prst="rect">
            <a:avLst/>
          </a:prstGeom>
        </p:spPr>
      </p:pic>
    </p:spTree>
    <p:extLst>
      <p:ext uri="{BB962C8B-B14F-4D97-AF65-F5344CB8AC3E}">
        <p14:creationId xmlns:p14="http://schemas.microsoft.com/office/powerpoint/2010/main" val="2523737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brief overview of an ASP.NET Core application</a:t>
            </a:r>
          </a:p>
        </p:txBody>
      </p:sp>
      <p:pic>
        <p:nvPicPr>
          <p:cNvPr id="4" name="Content Placeholder 3"/>
          <p:cNvPicPr>
            <a:picLocks noGrp="1" noChangeAspect="1"/>
          </p:cNvPicPr>
          <p:nvPr>
            <p:ph idx="1"/>
          </p:nvPr>
        </p:nvPicPr>
        <p:blipFill rotWithShape="1">
          <a:blip r:embed="rId3"/>
          <a:srcRect l="26692" t="26345" r="27769" b="15116"/>
          <a:stretch/>
        </p:blipFill>
        <p:spPr>
          <a:xfrm>
            <a:off x="1033551" y="2285999"/>
            <a:ext cx="5391255" cy="3898293"/>
          </a:xfrm>
          <a:prstGeom prst="rect">
            <a:avLst/>
          </a:prstGeom>
        </p:spPr>
      </p:pic>
      <p:sp>
        <p:nvSpPr>
          <p:cNvPr id="5" name="Rectangle 4"/>
          <p:cNvSpPr/>
          <p:nvPr/>
        </p:nvSpPr>
        <p:spPr>
          <a:xfrm>
            <a:off x="6841925" y="2388485"/>
            <a:ext cx="4471792" cy="3693319"/>
          </a:xfrm>
          <a:prstGeom prst="rect">
            <a:avLst/>
          </a:prstGeom>
        </p:spPr>
        <p:txBody>
          <a:bodyPr wrap="square">
            <a:spAutoFit/>
          </a:bodyPr>
          <a:lstStyle/>
          <a:p>
            <a:pPr algn="just"/>
            <a:r>
              <a:rPr lang="en-US" dirty="0"/>
              <a:t>The </a:t>
            </a:r>
            <a:r>
              <a:rPr lang="en-US" dirty="0" err="1"/>
              <a:t>HttpContext</a:t>
            </a:r>
            <a:r>
              <a:rPr lang="en-US" dirty="0"/>
              <a:t> constructed by the ASP.NET Core web server is used by the application as a sort of storage box for a single request. Anything that’s specific to </a:t>
            </a:r>
            <a:r>
              <a:rPr lang="en-US" dirty="0" smtClean="0"/>
              <a:t>this particular </a:t>
            </a:r>
            <a:r>
              <a:rPr lang="en-US" dirty="0"/>
              <a:t>request and the subsequent response can be associated with it and </a:t>
            </a:r>
            <a:r>
              <a:rPr lang="en-US" dirty="0" smtClean="0"/>
              <a:t>stored in </a:t>
            </a:r>
            <a:r>
              <a:rPr lang="en-US" dirty="0"/>
              <a:t>it. </a:t>
            </a:r>
            <a:endParaRPr lang="en-US" dirty="0" smtClean="0"/>
          </a:p>
          <a:p>
            <a:pPr algn="just"/>
            <a:r>
              <a:rPr lang="en-US" dirty="0" smtClean="0"/>
              <a:t>This </a:t>
            </a:r>
            <a:r>
              <a:rPr lang="en-US" dirty="0"/>
              <a:t>could include properties of the request, request-specific services, </a:t>
            </a:r>
            <a:r>
              <a:rPr lang="en-US" dirty="0" smtClean="0"/>
              <a:t>data that’s </a:t>
            </a:r>
            <a:r>
              <a:rPr lang="en-US" dirty="0"/>
              <a:t>been loaded, or errors that have occurred. </a:t>
            </a:r>
            <a:endParaRPr lang="en-US" dirty="0" smtClean="0"/>
          </a:p>
          <a:p>
            <a:pPr algn="just"/>
            <a:r>
              <a:rPr lang="en-US" dirty="0" smtClean="0"/>
              <a:t>The </a:t>
            </a:r>
            <a:r>
              <a:rPr lang="en-US" dirty="0"/>
              <a:t>web server fills the initial </a:t>
            </a:r>
            <a:r>
              <a:rPr lang="en-US" dirty="0" err="1"/>
              <a:t>HttpContext</a:t>
            </a:r>
            <a:r>
              <a:rPr lang="en-US" dirty="0"/>
              <a:t> with details of the original HTTP request and other configuration details </a:t>
            </a:r>
            <a:r>
              <a:rPr lang="en-US" dirty="0" smtClean="0"/>
              <a:t>and passes </a:t>
            </a:r>
            <a:r>
              <a:rPr lang="en-US" dirty="0"/>
              <a:t>it on to the rest of the application.</a:t>
            </a:r>
          </a:p>
        </p:txBody>
      </p:sp>
    </p:spTree>
    <p:extLst>
      <p:ext uri="{BB962C8B-B14F-4D97-AF65-F5344CB8AC3E}">
        <p14:creationId xmlns:p14="http://schemas.microsoft.com/office/powerpoint/2010/main" val="41912987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configuring services</a:t>
            </a:r>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ASP.NET Core uses </a:t>
            </a:r>
            <a:r>
              <a:rPr lang="en-US" b="1" dirty="0">
                <a:solidFill>
                  <a:srgbClr val="FF0000"/>
                </a:solidFill>
              </a:rPr>
              <a:t>small, modular components </a:t>
            </a:r>
            <a:r>
              <a:rPr lang="en-US" dirty="0"/>
              <a:t>for each distinct feature. </a:t>
            </a:r>
            <a:endParaRPr lang="en-US" dirty="0" smtClean="0"/>
          </a:p>
          <a:p>
            <a:pPr lvl="1" algn="just">
              <a:buFont typeface="Wingdings" panose="05000000000000000000" pitchFamily="2" charset="2"/>
              <a:buChar char="Ø"/>
            </a:pPr>
            <a:r>
              <a:rPr lang="en-US" dirty="0" smtClean="0"/>
              <a:t>exposed </a:t>
            </a:r>
            <a:r>
              <a:rPr lang="en-US" dirty="0"/>
              <a:t>as one or more </a:t>
            </a:r>
            <a:r>
              <a:rPr lang="en-US" b="1" dirty="0"/>
              <a:t>services</a:t>
            </a:r>
            <a:r>
              <a:rPr lang="en-US" dirty="0"/>
              <a:t> that are used by the application. </a:t>
            </a:r>
            <a:endParaRPr lang="en-US" dirty="0" smtClean="0"/>
          </a:p>
          <a:p>
            <a:pPr lvl="1" algn="just">
              <a:buFont typeface="Wingdings" panose="05000000000000000000" pitchFamily="2" charset="2"/>
              <a:buChar char="Ø"/>
            </a:pPr>
            <a:r>
              <a:rPr lang="en-US" dirty="0" smtClean="0"/>
              <a:t>service </a:t>
            </a:r>
            <a:r>
              <a:rPr lang="en-US" dirty="0"/>
              <a:t>refers to any </a:t>
            </a:r>
            <a:r>
              <a:rPr lang="en-US" b="1" dirty="0"/>
              <a:t>class</a:t>
            </a:r>
            <a:r>
              <a:rPr lang="en-US" dirty="0"/>
              <a:t> that provides </a:t>
            </a:r>
            <a:r>
              <a:rPr lang="en-US" b="1" dirty="0"/>
              <a:t>functionality</a:t>
            </a:r>
            <a:r>
              <a:rPr lang="en-US" dirty="0"/>
              <a:t> to an application </a:t>
            </a:r>
            <a:endParaRPr lang="en-US" dirty="0" smtClean="0"/>
          </a:p>
          <a:p>
            <a:pPr lvl="1" algn="just">
              <a:buFont typeface="Wingdings" panose="05000000000000000000" pitchFamily="2" charset="2"/>
              <a:buChar char="Ø"/>
            </a:pPr>
            <a:r>
              <a:rPr lang="en-US" dirty="0" smtClean="0"/>
              <a:t>service </a:t>
            </a:r>
            <a:r>
              <a:rPr lang="en-US" dirty="0"/>
              <a:t>could be classes exposed by a </a:t>
            </a:r>
            <a:r>
              <a:rPr lang="en-US" b="1" dirty="0"/>
              <a:t>library</a:t>
            </a:r>
            <a:r>
              <a:rPr lang="en-US" dirty="0"/>
              <a:t> or </a:t>
            </a:r>
            <a:r>
              <a:rPr lang="en-US" b="1" dirty="0"/>
              <a:t>code you’ve written </a:t>
            </a:r>
            <a:r>
              <a:rPr lang="en-US" dirty="0"/>
              <a:t>for your application. </a:t>
            </a:r>
            <a:endParaRPr lang="en-US" dirty="0" smtClean="0"/>
          </a:p>
          <a:p>
            <a:pPr algn="just">
              <a:buFont typeface="Wingdings" panose="05000000000000000000" pitchFamily="2" charset="2"/>
              <a:buChar char="Ø"/>
            </a:pPr>
            <a:r>
              <a:rPr lang="en-US" dirty="0" smtClean="0"/>
              <a:t>The </a:t>
            </a:r>
            <a:r>
              <a:rPr lang="en-US" b="1" dirty="0"/>
              <a:t>single responsibility principle </a:t>
            </a:r>
            <a:r>
              <a:rPr lang="en-US" dirty="0"/>
              <a:t>(</a:t>
            </a:r>
            <a:r>
              <a:rPr lang="en-US" b="1" dirty="0"/>
              <a:t>SRP</a:t>
            </a:r>
            <a:r>
              <a:rPr lang="en-US" dirty="0"/>
              <a:t>) states that every class should be responsible for only a single piece of functionality—it should only need to change if that required functionality changes. </a:t>
            </a:r>
            <a:endParaRPr lang="en-US" dirty="0" smtClean="0"/>
          </a:p>
          <a:p>
            <a:pPr algn="just">
              <a:buFont typeface="Wingdings" panose="05000000000000000000" pitchFamily="2" charset="2"/>
              <a:buChar char="Ø"/>
            </a:pPr>
            <a:r>
              <a:rPr lang="en-US" dirty="0"/>
              <a:t>You must </a:t>
            </a:r>
            <a:r>
              <a:rPr lang="en-US" dirty="0" smtClean="0"/>
              <a:t>register each </a:t>
            </a:r>
            <a:r>
              <a:rPr lang="en-US" dirty="0"/>
              <a:t>service with the </a:t>
            </a:r>
            <a:r>
              <a:rPr lang="en-US" dirty="0" smtClean="0"/>
              <a:t>“container” </a:t>
            </a:r>
            <a:r>
              <a:rPr lang="en-US" dirty="0"/>
              <a:t>before it can be used in your application.</a:t>
            </a:r>
          </a:p>
        </p:txBody>
      </p:sp>
    </p:spTree>
    <p:extLst>
      <p:ext uri="{BB962C8B-B14F-4D97-AF65-F5344CB8AC3E}">
        <p14:creationId xmlns:p14="http://schemas.microsoft.com/office/powerpoint/2010/main" val="26277670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configuring services</a:t>
            </a:r>
          </a:p>
        </p:txBody>
      </p:sp>
      <p:pic>
        <p:nvPicPr>
          <p:cNvPr id="4" name="Content Placeholder 3"/>
          <p:cNvPicPr>
            <a:picLocks noGrp="1" noChangeAspect="1"/>
          </p:cNvPicPr>
          <p:nvPr>
            <p:ph idx="1"/>
          </p:nvPr>
        </p:nvPicPr>
        <p:blipFill rotWithShape="1">
          <a:blip r:embed="rId3"/>
          <a:srcRect l="14178" t="15261" r="19566" b="66665"/>
          <a:stretch/>
        </p:blipFill>
        <p:spPr>
          <a:xfrm>
            <a:off x="1523999" y="2561339"/>
            <a:ext cx="5200143" cy="736280"/>
          </a:xfrm>
          <a:prstGeom prst="rect">
            <a:avLst/>
          </a:prstGeom>
        </p:spPr>
      </p:pic>
      <p:sp>
        <p:nvSpPr>
          <p:cNvPr id="5" name="Rectangle 4"/>
          <p:cNvSpPr/>
          <p:nvPr/>
        </p:nvSpPr>
        <p:spPr>
          <a:xfrm>
            <a:off x="6724142" y="2749873"/>
            <a:ext cx="4803447" cy="923330"/>
          </a:xfrm>
          <a:prstGeom prst="rect">
            <a:avLst/>
          </a:prstGeom>
        </p:spPr>
        <p:txBody>
          <a:bodyPr wrap="square">
            <a:spAutoFit/>
          </a:bodyPr>
          <a:lstStyle/>
          <a:p>
            <a:r>
              <a:rPr lang="en-US" dirty="0" smtClean="0"/>
              <a:t>As </a:t>
            </a:r>
            <a:r>
              <a:rPr lang="en-US" dirty="0"/>
              <a:t>well as registering framework-related services, this method is where you’d </a:t>
            </a:r>
            <a:r>
              <a:rPr lang="en-US" dirty="0" smtClean="0"/>
              <a:t>register any </a:t>
            </a:r>
            <a:r>
              <a:rPr lang="en-US" dirty="0"/>
              <a:t>custom services you have in your </a:t>
            </a:r>
            <a:r>
              <a:rPr lang="en-US" dirty="0" smtClean="0"/>
              <a:t>application.</a:t>
            </a:r>
            <a:endParaRPr lang="en-US" dirty="0"/>
          </a:p>
        </p:txBody>
      </p:sp>
      <p:sp>
        <p:nvSpPr>
          <p:cNvPr id="6" name="Rectangle 5"/>
          <p:cNvSpPr/>
          <p:nvPr/>
        </p:nvSpPr>
        <p:spPr>
          <a:xfrm>
            <a:off x="1523997" y="4492741"/>
            <a:ext cx="9372601" cy="923330"/>
          </a:xfrm>
          <a:prstGeom prst="rect">
            <a:avLst/>
          </a:prstGeom>
        </p:spPr>
        <p:txBody>
          <a:bodyPr wrap="square">
            <a:spAutoFit/>
          </a:bodyPr>
          <a:lstStyle/>
          <a:p>
            <a:pPr marL="285750" indent="-285750" algn="just">
              <a:buFont typeface="Wingdings" panose="05000000000000000000" pitchFamily="2" charset="2"/>
              <a:buChar char="Ø"/>
            </a:pPr>
            <a:r>
              <a:rPr lang="en-US" dirty="0"/>
              <a:t>The </a:t>
            </a:r>
            <a:r>
              <a:rPr lang="en-US" b="1" dirty="0" err="1"/>
              <a:t>IServiceCollection</a:t>
            </a:r>
            <a:r>
              <a:rPr lang="en-US" dirty="0"/>
              <a:t> is a </a:t>
            </a:r>
            <a:r>
              <a:rPr lang="en-US" b="1" dirty="0"/>
              <a:t>list</a:t>
            </a:r>
            <a:r>
              <a:rPr lang="en-US" dirty="0"/>
              <a:t> of every known </a:t>
            </a:r>
            <a:r>
              <a:rPr lang="en-US" b="1" dirty="0"/>
              <a:t>service</a:t>
            </a:r>
            <a:r>
              <a:rPr lang="en-US" dirty="0"/>
              <a:t> that your application will need to use. </a:t>
            </a:r>
            <a:endParaRPr lang="en-US" dirty="0" smtClean="0"/>
          </a:p>
          <a:p>
            <a:pPr marL="285750" indent="-285750" algn="just">
              <a:buFont typeface="Wingdings" panose="05000000000000000000" pitchFamily="2" charset="2"/>
              <a:buChar char="Ø"/>
            </a:pPr>
            <a:r>
              <a:rPr lang="en-US" dirty="0" smtClean="0"/>
              <a:t>By </a:t>
            </a:r>
            <a:r>
              <a:rPr lang="en-US" dirty="0"/>
              <a:t>adding a new service to it, you ensure that whenever a class declares a dependency on your service, the </a:t>
            </a:r>
            <a:r>
              <a:rPr lang="en-US" dirty="0" err="1"/>
              <a:t>IoC</a:t>
            </a:r>
            <a:r>
              <a:rPr lang="en-US" dirty="0"/>
              <a:t> </a:t>
            </a:r>
            <a:r>
              <a:rPr lang="en-US" dirty="0" smtClean="0"/>
              <a:t>container (dependency Injection)  </a:t>
            </a:r>
            <a:r>
              <a:rPr lang="en-US" dirty="0"/>
              <a:t>knows how to provide it.</a:t>
            </a:r>
          </a:p>
        </p:txBody>
      </p:sp>
      <p:pic>
        <p:nvPicPr>
          <p:cNvPr id="7" name="Content Placeholder 3"/>
          <p:cNvPicPr>
            <a:picLocks noChangeAspect="1"/>
          </p:cNvPicPr>
          <p:nvPr/>
        </p:nvPicPr>
        <p:blipFill rotWithShape="1">
          <a:blip r:embed="rId3"/>
          <a:srcRect l="14178" t="60156" r="19566" b="16070"/>
          <a:stretch/>
        </p:blipFill>
        <p:spPr>
          <a:xfrm>
            <a:off x="1523998" y="3297619"/>
            <a:ext cx="5200143" cy="922166"/>
          </a:xfrm>
          <a:prstGeom prst="rect">
            <a:avLst/>
          </a:prstGeom>
        </p:spPr>
      </p:pic>
    </p:spTree>
    <p:extLst>
      <p:ext uri="{BB962C8B-B14F-4D97-AF65-F5344CB8AC3E}">
        <p14:creationId xmlns:p14="http://schemas.microsoft.com/office/powerpoint/2010/main" val="1124359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Defining how requests are handled with middleware</a:t>
            </a:r>
          </a:p>
        </p:txBody>
      </p:sp>
      <p:sp>
        <p:nvSpPr>
          <p:cNvPr id="3" name="Content Placeholder 2"/>
          <p:cNvSpPr>
            <a:spLocks noGrp="1"/>
          </p:cNvSpPr>
          <p:nvPr>
            <p:ph idx="1"/>
          </p:nvPr>
        </p:nvSpPr>
        <p:spPr>
          <a:xfrm>
            <a:off x="1295402" y="2556933"/>
            <a:ext cx="4577860" cy="3163930"/>
          </a:xfrm>
        </p:spPr>
        <p:txBody>
          <a:bodyPr>
            <a:normAutofit/>
          </a:bodyPr>
          <a:lstStyle/>
          <a:p>
            <a:pPr algn="just"/>
            <a:r>
              <a:rPr lang="en-US" dirty="0" smtClean="0"/>
              <a:t>In </a:t>
            </a:r>
            <a:r>
              <a:rPr lang="en-US" b="1" dirty="0" smtClean="0"/>
              <a:t>Configure method</a:t>
            </a:r>
            <a:r>
              <a:rPr lang="en-US" dirty="0" smtClean="0"/>
              <a:t>, </a:t>
            </a:r>
            <a:r>
              <a:rPr lang="en-US" dirty="0"/>
              <a:t>you define the middleware pipeline for the </a:t>
            </a:r>
            <a:r>
              <a:rPr lang="en-US" dirty="0" smtClean="0"/>
              <a:t>application</a:t>
            </a:r>
          </a:p>
          <a:p>
            <a:pPr lvl="1" algn="just"/>
            <a:r>
              <a:rPr lang="en-US" dirty="0" smtClean="0"/>
              <a:t>defines </a:t>
            </a:r>
            <a:r>
              <a:rPr lang="en-US" dirty="0"/>
              <a:t>the app’s behavior</a:t>
            </a:r>
            <a:r>
              <a:rPr lang="en-US" dirty="0" smtClean="0"/>
              <a:t>.</a:t>
            </a:r>
          </a:p>
        </p:txBody>
      </p:sp>
      <p:pic>
        <p:nvPicPr>
          <p:cNvPr id="4" name="Picture 3"/>
          <p:cNvPicPr>
            <a:picLocks noChangeAspect="1"/>
          </p:cNvPicPr>
          <p:nvPr/>
        </p:nvPicPr>
        <p:blipFill rotWithShape="1">
          <a:blip r:embed="rId3"/>
          <a:srcRect l="26189" t="75974" r="27635" b="9283"/>
          <a:stretch/>
        </p:blipFill>
        <p:spPr>
          <a:xfrm>
            <a:off x="6071384" y="4605590"/>
            <a:ext cx="4955726" cy="744362"/>
          </a:xfrm>
          <a:prstGeom prst="rect">
            <a:avLst/>
          </a:prstGeom>
        </p:spPr>
      </p:pic>
      <p:sp>
        <p:nvSpPr>
          <p:cNvPr id="5" name="Rectangle 4"/>
          <p:cNvSpPr/>
          <p:nvPr/>
        </p:nvSpPr>
        <p:spPr>
          <a:xfrm>
            <a:off x="1097280" y="4326019"/>
            <a:ext cx="4572000" cy="646331"/>
          </a:xfrm>
          <a:prstGeom prst="rect">
            <a:avLst/>
          </a:prstGeom>
        </p:spPr>
        <p:txBody>
          <a:bodyPr wrap="square">
            <a:spAutoFit/>
          </a:bodyPr>
          <a:lstStyle/>
          <a:p>
            <a:pPr defTabSz="914400">
              <a:defRPr/>
            </a:pPr>
            <a:r>
              <a:rPr lang="en-US" b="1" dirty="0" err="1" smtClean="0"/>
              <a:t>IApplicationBuilder</a:t>
            </a:r>
            <a:r>
              <a:rPr lang="en-US" dirty="0" smtClean="0"/>
              <a:t> is </a:t>
            </a:r>
            <a:r>
              <a:rPr lang="en-US" dirty="0"/>
              <a:t>used to define the order in which middleware executes. </a:t>
            </a:r>
          </a:p>
        </p:txBody>
      </p:sp>
      <p:sp>
        <p:nvSpPr>
          <p:cNvPr id="6" name="Rectangle 5"/>
          <p:cNvSpPr/>
          <p:nvPr/>
        </p:nvSpPr>
        <p:spPr>
          <a:xfrm>
            <a:off x="1072662" y="5125793"/>
            <a:ext cx="4800600" cy="923330"/>
          </a:xfrm>
          <a:prstGeom prst="rect">
            <a:avLst/>
          </a:prstGeom>
        </p:spPr>
        <p:txBody>
          <a:bodyPr wrap="square">
            <a:spAutoFit/>
          </a:bodyPr>
          <a:lstStyle/>
          <a:p>
            <a:pPr algn="just"/>
            <a:r>
              <a:rPr lang="en-US" b="1" dirty="0" err="1" smtClean="0"/>
              <a:t>IHostingEnvironment</a:t>
            </a:r>
            <a:r>
              <a:rPr lang="en-US" dirty="0" smtClean="0"/>
              <a:t> </a:t>
            </a:r>
            <a:r>
              <a:rPr lang="en-US" dirty="0"/>
              <a:t>parameter is </a:t>
            </a:r>
            <a:r>
              <a:rPr lang="en-US" dirty="0" smtClean="0"/>
              <a:t>used </a:t>
            </a:r>
            <a:r>
              <a:rPr lang="en-US" dirty="0"/>
              <a:t>to provide different behavior when you’re in a development environment.</a:t>
            </a:r>
          </a:p>
        </p:txBody>
      </p:sp>
      <p:pic>
        <p:nvPicPr>
          <p:cNvPr id="7" name="Picture 6"/>
          <p:cNvPicPr>
            <a:picLocks noChangeAspect="1"/>
          </p:cNvPicPr>
          <p:nvPr/>
        </p:nvPicPr>
        <p:blipFill rotWithShape="1">
          <a:blip r:embed="rId3"/>
          <a:srcRect l="26189" t="15318" r="27635" b="42626"/>
          <a:stretch/>
        </p:blipFill>
        <p:spPr>
          <a:xfrm>
            <a:off x="6071384" y="2467778"/>
            <a:ext cx="5008096" cy="2145787"/>
          </a:xfrm>
          <a:prstGeom prst="rect">
            <a:avLst/>
          </a:prstGeom>
        </p:spPr>
      </p:pic>
    </p:spTree>
    <p:extLst>
      <p:ext uri="{BB962C8B-B14F-4D97-AF65-F5344CB8AC3E}">
        <p14:creationId xmlns:p14="http://schemas.microsoft.com/office/powerpoint/2010/main" val="5896123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 Page</a:t>
            </a:r>
            <a:endParaRPr lang="en-US" dirty="0"/>
          </a:p>
        </p:txBody>
      </p:sp>
      <p:sp>
        <p:nvSpPr>
          <p:cNvPr id="3" name="Content Placeholder 2"/>
          <p:cNvSpPr>
            <a:spLocks noGrp="1"/>
          </p:cNvSpPr>
          <p:nvPr>
            <p:ph idx="1"/>
          </p:nvPr>
        </p:nvSpPr>
        <p:spPr>
          <a:xfrm>
            <a:off x="1295401" y="2556932"/>
            <a:ext cx="4869872" cy="2292159"/>
          </a:xfrm>
        </p:spPr>
        <p:txBody>
          <a:bodyPr>
            <a:normAutofit lnSpcReduction="10000"/>
          </a:bodyPr>
          <a:lstStyle/>
          <a:p>
            <a:pPr algn="just">
              <a:buFont typeface="Wingdings" panose="05000000000000000000" pitchFamily="2" charset="2"/>
              <a:buChar char="Ø"/>
            </a:pPr>
            <a:r>
              <a:rPr lang="en-US" b="1" dirty="0" err="1"/>
              <a:t>DeveloperExceptionPageMiddleware</a:t>
            </a:r>
            <a:r>
              <a:rPr lang="en-US" dirty="0"/>
              <a:t> (added by the </a:t>
            </a:r>
            <a:r>
              <a:rPr lang="en-US" dirty="0" err="1"/>
              <a:t>UseDeveloperExceptionPage</a:t>
            </a:r>
            <a:r>
              <a:rPr lang="en-US" dirty="0"/>
              <a:t>() call) </a:t>
            </a:r>
            <a:r>
              <a:rPr lang="en-US" dirty="0" smtClean="0"/>
              <a:t>will be </a:t>
            </a:r>
            <a:r>
              <a:rPr lang="en-US" dirty="0"/>
              <a:t>presented with as much information as possible in the </a:t>
            </a:r>
            <a:r>
              <a:rPr lang="en-US" dirty="0" smtClean="0"/>
              <a:t>browser</a:t>
            </a:r>
          </a:p>
          <a:p>
            <a:pPr marL="0" indent="0" algn="just">
              <a:buNone/>
            </a:pPr>
            <a:endParaRPr lang="en-US" dirty="0"/>
          </a:p>
        </p:txBody>
      </p:sp>
      <p:pic>
        <p:nvPicPr>
          <p:cNvPr id="4" name="Picture 3"/>
          <p:cNvPicPr>
            <a:picLocks noChangeAspect="1"/>
          </p:cNvPicPr>
          <p:nvPr/>
        </p:nvPicPr>
        <p:blipFill rotWithShape="1">
          <a:blip r:embed="rId2"/>
          <a:srcRect l="24375" t="12222" r="31750" b="12889"/>
          <a:stretch/>
        </p:blipFill>
        <p:spPr>
          <a:xfrm>
            <a:off x="6339840" y="2556932"/>
            <a:ext cx="4191000" cy="3540630"/>
          </a:xfrm>
          <a:prstGeom prst="rect">
            <a:avLst/>
          </a:prstGeom>
        </p:spPr>
      </p:pic>
    </p:spTree>
    <p:extLst>
      <p:ext uri="{BB962C8B-B14F-4D97-AF65-F5344CB8AC3E}">
        <p14:creationId xmlns:p14="http://schemas.microsoft.com/office/powerpoint/2010/main" val="2476652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File Middleware</a:t>
            </a:r>
            <a:endParaRPr lang="en-US" dirty="0"/>
          </a:p>
        </p:txBody>
      </p:sp>
      <p:sp>
        <p:nvSpPr>
          <p:cNvPr id="3" name="Content Placeholder 2"/>
          <p:cNvSpPr>
            <a:spLocks noGrp="1"/>
          </p:cNvSpPr>
          <p:nvPr>
            <p:ph idx="1"/>
          </p:nvPr>
        </p:nvSpPr>
        <p:spPr>
          <a:xfrm>
            <a:off x="1295402" y="3360495"/>
            <a:ext cx="4052454" cy="1640995"/>
          </a:xfrm>
        </p:spPr>
        <p:txBody>
          <a:bodyPr/>
          <a:lstStyle/>
          <a:p>
            <a:pPr marL="0" indent="0" algn="just">
              <a:buNone/>
            </a:pPr>
            <a:r>
              <a:rPr lang="en-US" dirty="0" smtClean="0"/>
              <a:t>This </a:t>
            </a:r>
            <a:r>
              <a:rPr lang="en-US" dirty="0"/>
              <a:t>middleware is responsible for handling requests for static files such as CSS files, JavaScript files, and images.</a:t>
            </a:r>
          </a:p>
        </p:txBody>
      </p:sp>
      <p:pic>
        <p:nvPicPr>
          <p:cNvPr id="4" name="Picture 3"/>
          <p:cNvPicPr>
            <a:picLocks noChangeAspect="1"/>
          </p:cNvPicPr>
          <p:nvPr/>
        </p:nvPicPr>
        <p:blipFill rotWithShape="1">
          <a:blip r:embed="rId3"/>
          <a:srcRect l="31875" t="13556" r="29375" b="26619"/>
          <a:stretch/>
        </p:blipFill>
        <p:spPr>
          <a:xfrm>
            <a:off x="5832763" y="2285999"/>
            <a:ext cx="4336473" cy="3765926"/>
          </a:xfrm>
          <a:prstGeom prst="rect">
            <a:avLst/>
          </a:prstGeom>
        </p:spPr>
      </p:pic>
    </p:spTree>
    <p:extLst>
      <p:ext uri="{BB962C8B-B14F-4D97-AF65-F5344CB8AC3E}">
        <p14:creationId xmlns:p14="http://schemas.microsoft.com/office/powerpoint/2010/main" val="693682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 middleware and the home controller</a:t>
            </a:r>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smtClean="0"/>
              <a:t>MVC middleware </a:t>
            </a:r>
            <a:r>
              <a:rPr lang="en-US" dirty="0"/>
              <a:t>will attempt to match a </a:t>
            </a:r>
            <a:r>
              <a:rPr lang="en-US" b="1" dirty="0"/>
              <a:t>request’s path to a configured </a:t>
            </a:r>
            <a:r>
              <a:rPr lang="en-US" b="1" dirty="0" smtClean="0"/>
              <a:t>route</a:t>
            </a:r>
            <a:endParaRPr lang="en-US" dirty="0" smtClean="0"/>
          </a:p>
          <a:p>
            <a:pPr lvl="1" algn="just">
              <a:buFont typeface="Wingdings" panose="05000000000000000000" pitchFamily="2" charset="2"/>
              <a:buChar char="Ø"/>
            </a:pPr>
            <a:r>
              <a:rPr lang="en-US" dirty="0" smtClean="0"/>
              <a:t>defines </a:t>
            </a:r>
            <a:r>
              <a:rPr lang="en-US" dirty="0"/>
              <a:t>which </a:t>
            </a:r>
            <a:r>
              <a:rPr lang="en-US" b="1" dirty="0"/>
              <a:t>controller</a:t>
            </a:r>
            <a:r>
              <a:rPr lang="en-US" dirty="0"/>
              <a:t> and </a:t>
            </a:r>
            <a:r>
              <a:rPr lang="en-US" b="1" dirty="0"/>
              <a:t>action method </a:t>
            </a:r>
            <a:r>
              <a:rPr lang="en-US" dirty="0"/>
              <a:t>to invoke</a:t>
            </a:r>
            <a:r>
              <a:rPr lang="en-US" dirty="0" smtClean="0"/>
              <a:t>.</a:t>
            </a:r>
          </a:p>
          <a:p>
            <a:pPr algn="just">
              <a:buFont typeface="Wingdings" panose="05000000000000000000" pitchFamily="2" charset="2"/>
              <a:buChar char="Ø"/>
            </a:pPr>
            <a:r>
              <a:rPr lang="en-US" b="1" dirty="0" smtClean="0"/>
              <a:t>A </a:t>
            </a:r>
            <a:r>
              <a:rPr lang="en-US" b="1" dirty="0"/>
              <a:t>path is the remainder of the request </a:t>
            </a:r>
            <a:r>
              <a:rPr lang="en-US" b="1" dirty="0" smtClean="0"/>
              <a:t>URL</a:t>
            </a:r>
          </a:p>
          <a:p>
            <a:pPr lvl="1" algn="just">
              <a:buFont typeface="Wingdings" panose="05000000000000000000" pitchFamily="2" charset="2"/>
              <a:buChar char="Ø"/>
            </a:pPr>
            <a:r>
              <a:rPr lang="en-US" dirty="0" smtClean="0"/>
              <a:t>for </a:t>
            </a:r>
            <a:r>
              <a:rPr lang="en-US" dirty="0"/>
              <a:t>a </a:t>
            </a:r>
            <a:r>
              <a:rPr lang="en-US" b="1" dirty="0"/>
              <a:t>request</a:t>
            </a:r>
            <a:r>
              <a:rPr lang="en-US" dirty="0"/>
              <a:t> to www.microsoft.com/account/manage, the </a:t>
            </a:r>
            <a:r>
              <a:rPr lang="en-US" b="1" dirty="0"/>
              <a:t>path</a:t>
            </a:r>
            <a:r>
              <a:rPr lang="en-US" dirty="0"/>
              <a:t> is /account/manage</a:t>
            </a:r>
            <a:r>
              <a:rPr lang="en-US" dirty="0" smtClean="0"/>
              <a:t>.</a:t>
            </a:r>
          </a:p>
          <a:p>
            <a:pPr algn="just">
              <a:buFont typeface="Wingdings" panose="05000000000000000000" pitchFamily="2" charset="2"/>
              <a:buChar char="Ø"/>
            </a:pPr>
            <a:r>
              <a:rPr lang="en-US" dirty="0" smtClean="0"/>
              <a:t>An </a:t>
            </a:r>
            <a:r>
              <a:rPr lang="en-US" b="1" dirty="0">
                <a:solidFill>
                  <a:srgbClr val="FF0000"/>
                </a:solidFill>
              </a:rPr>
              <a:t>action</a:t>
            </a:r>
            <a:r>
              <a:rPr lang="en-US" dirty="0">
                <a:solidFill>
                  <a:srgbClr val="FF0000"/>
                </a:solidFill>
              </a:rPr>
              <a:t> </a:t>
            </a:r>
            <a:r>
              <a:rPr lang="en-US" dirty="0"/>
              <a:t>is a method that runs in response to a request. </a:t>
            </a:r>
            <a:endParaRPr lang="en-US" dirty="0" smtClean="0"/>
          </a:p>
          <a:p>
            <a:pPr algn="just">
              <a:buFont typeface="Wingdings" panose="05000000000000000000" pitchFamily="2" charset="2"/>
              <a:buChar char="Ø"/>
            </a:pPr>
            <a:r>
              <a:rPr lang="en-US" dirty="0" smtClean="0"/>
              <a:t>A </a:t>
            </a:r>
            <a:r>
              <a:rPr lang="en-US" b="1" dirty="0">
                <a:solidFill>
                  <a:srgbClr val="FF0000"/>
                </a:solidFill>
              </a:rPr>
              <a:t>controller</a:t>
            </a:r>
            <a:r>
              <a:rPr lang="en-US" dirty="0">
                <a:solidFill>
                  <a:srgbClr val="FF0000"/>
                </a:solidFill>
              </a:rPr>
              <a:t> </a:t>
            </a:r>
            <a:r>
              <a:rPr lang="en-US" dirty="0"/>
              <a:t>is a class that contains a number of action methods that can be logically grouped</a:t>
            </a:r>
            <a:r>
              <a:rPr lang="en-US" dirty="0" smtClean="0"/>
              <a:t>.</a:t>
            </a:r>
          </a:p>
          <a:p>
            <a:pPr lvl="0" algn="just">
              <a:buFont typeface="Wingdings" panose="05000000000000000000" pitchFamily="2" charset="2"/>
              <a:buChar char="Ø"/>
            </a:pPr>
            <a:r>
              <a:rPr lang="en-US" dirty="0"/>
              <a:t>Once the middleware has selected a controller and action for a given request, the appropriate class will be </a:t>
            </a:r>
            <a:r>
              <a:rPr lang="en-US" b="1" dirty="0"/>
              <a:t>instantiated</a:t>
            </a:r>
            <a:r>
              <a:rPr lang="en-US" dirty="0"/>
              <a:t> and the action method </a:t>
            </a:r>
            <a:r>
              <a:rPr lang="en-US" b="1" dirty="0"/>
              <a:t>invoked</a:t>
            </a:r>
            <a:r>
              <a:rPr lang="en-US" dirty="0" smtClean="0"/>
              <a:t>.</a:t>
            </a:r>
            <a:endParaRPr lang="en-US" dirty="0"/>
          </a:p>
        </p:txBody>
      </p:sp>
    </p:spTree>
    <p:extLst>
      <p:ext uri="{BB962C8B-B14F-4D97-AF65-F5344CB8AC3E}">
        <p14:creationId xmlns:p14="http://schemas.microsoft.com/office/powerpoint/2010/main" val="6273394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882" y="539055"/>
            <a:ext cx="9601196" cy="1303867"/>
          </a:xfrm>
        </p:spPr>
        <p:txBody>
          <a:bodyPr/>
          <a:lstStyle/>
          <a:p>
            <a:r>
              <a:rPr lang="en-US" dirty="0" err="1" smtClean="0"/>
              <a:t>HomeController</a:t>
            </a:r>
            <a:endParaRPr lang="en-US" dirty="0"/>
          </a:p>
        </p:txBody>
      </p:sp>
      <p:grpSp>
        <p:nvGrpSpPr>
          <p:cNvPr id="6" name="Group 5"/>
          <p:cNvGrpSpPr/>
          <p:nvPr/>
        </p:nvGrpSpPr>
        <p:grpSpPr>
          <a:xfrm>
            <a:off x="5403470" y="1729098"/>
            <a:ext cx="5684520" cy="4356137"/>
            <a:chOff x="3693293" y="-865295"/>
            <a:chExt cx="7528560" cy="6321215"/>
          </a:xfrm>
        </p:grpSpPr>
        <p:pic>
          <p:nvPicPr>
            <p:cNvPr id="4" name="Picture 3"/>
            <p:cNvPicPr>
              <a:picLocks noChangeAspect="1"/>
            </p:cNvPicPr>
            <p:nvPr/>
          </p:nvPicPr>
          <p:blipFill rotWithShape="1">
            <a:blip r:embed="rId3"/>
            <a:srcRect l="14001" t="11556" r="20499" b="15556"/>
            <a:stretch/>
          </p:blipFill>
          <p:spPr>
            <a:xfrm>
              <a:off x="3693293" y="-865295"/>
              <a:ext cx="7528560" cy="4553375"/>
            </a:xfrm>
            <a:prstGeom prst="rect">
              <a:avLst/>
            </a:prstGeom>
          </p:spPr>
        </p:pic>
        <p:pic>
          <p:nvPicPr>
            <p:cNvPr id="5" name="Picture 4"/>
            <p:cNvPicPr>
              <a:picLocks noChangeAspect="1"/>
            </p:cNvPicPr>
            <p:nvPr/>
          </p:nvPicPr>
          <p:blipFill rotWithShape="1">
            <a:blip r:embed="rId4"/>
            <a:srcRect l="16500" t="31333" r="21750" b="42889"/>
            <a:stretch/>
          </p:blipFill>
          <p:spPr>
            <a:xfrm>
              <a:off x="3693293" y="3688080"/>
              <a:ext cx="7528560" cy="1767840"/>
            </a:xfrm>
            <a:prstGeom prst="rect">
              <a:avLst/>
            </a:prstGeom>
          </p:spPr>
        </p:pic>
      </p:grpSp>
      <p:sp>
        <p:nvSpPr>
          <p:cNvPr id="7" name="Rectangle 6"/>
          <p:cNvSpPr/>
          <p:nvPr/>
        </p:nvSpPr>
        <p:spPr>
          <a:xfrm>
            <a:off x="1005248" y="2614506"/>
            <a:ext cx="4231770" cy="2646263"/>
          </a:xfrm>
          <a:prstGeom prst="rect">
            <a:avLst/>
          </a:prstGeom>
        </p:spPr>
        <p:txBody>
          <a:bodyPr wrap="square">
            <a:spAutoFit/>
          </a:bodyPr>
          <a:lstStyle/>
          <a:p>
            <a:pPr marL="285750" indent="-285750" algn="just">
              <a:buFont typeface="Wingdings" panose="05000000000000000000" pitchFamily="2" charset="2"/>
              <a:buChar char="Ø"/>
            </a:pPr>
            <a:r>
              <a:rPr lang="en-US" dirty="0" smtClean="0"/>
              <a:t>The application </a:t>
            </a:r>
            <a:r>
              <a:rPr lang="en-US" dirty="0"/>
              <a:t>contains three </a:t>
            </a:r>
            <a:r>
              <a:rPr lang="en-US" b="1" dirty="0"/>
              <a:t>links</a:t>
            </a:r>
            <a:r>
              <a:rPr lang="en-US" dirty="0"/>
              <a:t>: Home, About, and </a:t>
            </a:r>
            <a:r>
              <a:rPr lang="en-US" dirty="0" smtClean="0"/>
              <a:t>Contact.</a:t>
            </a:r>
          </a:p>
          <a:p>
            <a:pPr marL="742950" lvl="1" indent="-285750" algn="just">
              <a:buFont typeface="Wingdings" panose="05000000000000000000" pitchFamily="2" charset="2"/>
              <a:buChar char="Ø"/>
            </a:pPr>
            <a:r>
              <a:rPr lang="en-US" dirty="0" smtClean="0"/>
              <a:t>correspond </a:t>
            </a:r>
            <a:r>
              <a:rPr lang="en-US" dirty="0"/>
              <a:t>to the Index, About, and Contact </a:t>
            </a:r>
            <a:r>
              <a:rPr lang="en-US" b="1" dirty="0"/>
              <a:t>action methods</a:t>
            </a:r>
            <a:r>
              <a:rPr lang="en-US" dirty="0"/>
              <a:t>. </a:t>
            </a:r>
            <a:endParaRPr lang="en-US" dirty="0" smtClean="0"/>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endParaRPr lang="en-US" dirty="0" smtClean="0"/>
          </a:p>
          <a:p>
            <a:pPr marL="285750" indent="-285750" algn="just">
              <a:buFont typeface="Wingdings" panose="05000000000000000000" pitchFamily="2" charset="2"/>
              <a:buChar char="Ø"/>
            </a:pPr>
            <a:r>
              <a:rPr lang="en-US" b="1" dirty="0" err="1" smtClean="0"/>
              <a:t>ExceptionMiddlewareHandler</a:t>
            </a:r>
            <a:r>
              <a:rPr lang="en-US" dirty="0" smtClean="0"/>
              <a:t> </a:t>
            </a:r>
            <a:r>
              <a:rPr lang="en-US" dirty="0"/>
              <a:t>calls the remaining action method, </a:t>
            </a:r>
            <a:r>
              <a:rPr lang="en-US" b="1" dirty="0"/>
              <a:t>Error</a:t>
            </a:r>
            <a:r>
              <a:rPr lang="en-US" dirty="0"/>
              <a:t>, when an error occurs in production.</a:t>
            </a:r>
          </a:p>
        </p:txBody>
      </p:sp>
    </p:spTree>
    <p:extLst>
      <p:ext uri="{BB962C8B-B14F-4D97-AF65-F5344CB8AC3E}">
        <p14:creationId xmlns:p14="http://schemas.microsoft.com/office/powerpoint/2010/main" val="17298854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882" y="539055"/>
            <a:ext cx="9601196" cy="1303867"/>
          </a:xfrm>
        </p:spPr>
        <p:txBody>
          <a:bodyPr/>
          <a:lstStyle/>
          <a:p>
            <a:r>
              <a:rPr lang="en-US" dirty="0" err="1" smtClean="0"/>
              <a:t>HomeController</a:t>
            </a:r>
            <a:endParaRPr lang="en-US" dirty="0"/>
          </a:p>
        </p:txBody>
      </p:sp>
      <p:grpSp>
        <p:nvGrpSpPr>
          <p:cNvPr id="6" name="Group 5"/>
          <p:cNvGrpSpPr/>
          <p:nvPr/>
        </p:nvGrpSpPr>
        <p:grpSpPr>
          <a:xfrm>
            <a:off x="5379718" y="1615044"/>
            <a:ext cx="5684520" cy="4403638"/>
            <a:chOff x="3693293" y="-865295"/>
            <a:chExt cx="7528560" cy="6321215"/>
          </a:xfrm>
        </p:grpSpPr>
        <p:pic>
          <p:nvPicPr>
            <p:cNvPr id="4" name="Picture 3"/>
            <p:cNvPicPr>
              <a:picLocks noChangeAspect="1"/>
            </p:cNvPicPr>
            <p:nvPr/>
          </p:nvPicPr>
          <p:blipFill rotWithShape="1">
            <a:blip r:embed="rId3"/>
            <a:srcRect l="14001" t="11556" r="20499" b="15556"/>
            <a:stretch/>
          </p:blipFill>
          <p:spPr>
            <a:xfrm>
              <a:off x="3693293" y="-865295"/>
              <a:ext cx="7528560" cy="4553375"/>
            </a:xfrm>
            <a:prstGeom prst="rect">
              <a:avLst/>
            </a:prstGeom>
          </p:spPr>
        </p:pic>
        <p:pic>
          <p:nvPicPr>
            <p:cNvPr id="5" name="Picture 4"/>
            <p:cNvPicPr>
              <a:picLocks noChangeAspect="1"/>
            </p:cNvPicPr>
            <p:nvPr/>
          </p:nvPicPr>
          <p:blipFill rotWithShape="1">
            <a:blip r:embed="rId4"/>
            <a:srcRect l="16500" t="31333" r="21750" b="42889"/>
            <a:stretch/>
          </p:blipFill>
          <p:spPr>
            <a:xfrm>
              <a:off x="3693293" y="3688080"/>
              <a:ext cx="7528560" cy="1767840"/>
            </a:xfrm>
            <a:prstGeom prst="rect">
              <a:avLst/>
            </a:prstGeom>
          </p:spPr>
        </p:pic>
      </p:grpSp>
      <p:sp>
        <p:nvSpPr>
          <p:cNvPr id="7" name="Rectangle 6"/>
          <p:cNvSpPr/>
          <p:nvPr/>
        </p:nvSpPr>
        <p:spPr>
          <a:xfrm>
            <a:off x="993373" y="3032800"/>
            <a:ext cx="3916676" cy="1754326"/>
          </a:xfrm>
          <a:prstGeom prst="rect">
            <a:avLst/>
          </a:prstGeom>
        </p:spPr>
        <p:txBody>
          <a:bodyPr wrap="square">
            <a:spAutoFit/>
          </a:bodyPr>
          <a:lstStyle/>
          <a:p>
            <a:pPr marL="285750" indent="-285750" algn="just">
              <a:buFont typeface="Wingdings" panose="05000000000000000000" pitchFamily="2" charset="2"/>
              <a:buChar char="Ø"/>
            </a:pPr>
            <a:r>
              <a:rPr lang="en-US" dirty="0"/>
              <a:t> Each method calls the </a:t>
            </a:r>
            <a:r>
              <a:rPr lang="en-US" b="1" dirty="0"/>
              <a:t>View</a:t>
            </a:r>
            <a:r>
              <a:rPr lang="en-US" dirty="0"/>
              <a:t> function that’s defined on the Controller base class.  </a:t>
            </a:r>
            <a:endParaRPr lang="en-US" dirty="0" smtClean="0"/>
          </a:p>
          <a:p>
            <a:pPr marL="285750" indent="-285750" algn="just">
              <a:buFont typeface="Wingdings" panose="05000000000000000000" pitchFamily="2" charset="2"/>
              <a:buChar char="Ø"/>
            </a:pPr>
            <a:r>
              <a:rPr lang="en-US" dirty="0" smtClean="0"/>
              <a:t>This </a:t>
            </a:r>
            <a:r>
              <a:rPr lang="en-US" dirty="0"/>
              <a:t>method creates a </a:t>
            </a:r>
            <a:r>
              <a:rPr lang="en-US" b="1" dirty="0" err="1"/>
              <a:t>ViewResult</a:t>
            </a:r>
            <a:r>
              <a:rPr lang="en-US" dirty="0"/>
              <a:t> object, which implements </a:t>
            </a:r>
            <a:r>
              <a:rPr lang="en-US" dirty="0" err="1"/>
              <a:t>IActionResult</a:t>
            </a:r>
            <a:r>
              <a:rPr lang="en-US" dirty="0"/>
              <a:t>. </a:t>
            </a:r>
          </a:p>
        </p:txBody>
      </p:sp>
    </p:spTree>
    <p:extLst>
      <p:ext uri="{BB962C8B-B14F-4D97-AF65-F5344CB8AC3E}">
        <p14:creationId xmlns:p14="http://schemas.microsoft.com/office/powerpoint/2010/main" val="1084302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Controller</a:t>
            </a:r>
            <a:endParaRPr lang="en-US" dirty="0"/>
          </a:p>
        </p:txBody>
      </p:sp>
      <p:pic>
        <p:nvPicPr>
          <p:cNvPr id="4" name="Content Placeholder 3"/>
          <p:cNvPicPr>
            <a:picLocks noGrp="1" noChangeAspect="1"/>
          </p:cNvPicPr>
          <p:nvPr>
            <p:ph idx="1"/>
          </p:nvPr>
        </p:nvPicPr>
        <p:blipFill rotWithShape="1">
          <a:blip r:embed="rId2"/>
          <a:srcRect l="9694" t="11570" r="15895" b="15397"/>
          <a:stretch/>
        </p:blipFill>
        <p:spPr>
          <a:xfrm>
            <a:off x="2962886" y="2624447"/>
            <a:ext cx="6266228" cy="3569723"/>
          </a:xfrm>
          <a:prstGeom prst="rect">
            <a:avLst/>
          </a:prstGeom>
        </p:spPr>
      </p:pic>
    </p:spTree>
    <p:extLst>
      <p:ext uri="{BB962C8B-B14F-4D97-AF65-F5344CB8AC3E}">
        <p14:creationId xmlns:p14="http://schemas.microsoft.com/office/powerpoint/2010/main" val="3949426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882" y="738292"/>
            <a:ext cx="9601196" cy="1303867"/>
          </a:xfrm>
        </p:spPr>
        <p:txBody>
          <a:bodyPr>
            <a:normAutofit fontScale="90000"/>
          </a:bodyPr>
          <a:lstStyle/>
          <a:p>
            <a:r>
              <a:rPr lang="en-US" dirty="0"/>
              <a:t>Generating HTML with Razor template views</a:t>
            </a:r>
          </a:p>
        </p:txBody>
      </p:sp>
      <p:pic>
        <p:nvPicPr>
          <p:cNvPr id="4" name="Content Placeholder 3"/>
          <p:cNvPicPr>
            <a:picLocks noGrp="1" noChangeAspect="1"/>
          </p:cNvPicPr>
          <p:nvPr>
            <p:ph idx="1"/>
          </p:nvPr>
        </p:nvPicPr>
        <p:blipFill rotWithShape="1">
          <a:blip r:embed="rId3"/>
          <a:srcRect l="27264" t="10191" r="25196" b="24740"/>
          <a:stretch/>
        </p:blipFill>
        <p:spPr>
          <a:xfrm>
            <a:off x="3215640" y="2042159"/>
            <a:ext cx="5364480" cy="4130041"/>
          </a:xfrm>
          <a:prstGeom prst="rect">
            <a:avLst/>
          </a:prstGeom>
        </p:spPr>
      </p:pic>
    </p:spTree>
    <p:extLst>
      <p:ext uri="{BB962C8B-B14F-4D97-AF65-F5344CB8AC3E}">
        <p14:creationId xmlns:p14="http://schemas.microsoft.com/office/powerpoint/2010/main" val="365997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brief overview of an ASP.NET Core application</a:t>
            </a:r>
          </a:p>
        </p:txBody>
      </p:sp>
      <p:pic>
        <p:nvPicPr>
          <p:cNvPr id="4" name="Content Placeholder 3"/>
          <p:cNvPicPr>
            <a:picLocks noGrp="1" noChangeAspect="1"/>
          </p:cNvPicPr>
          <p:nvPr>
            <p:ph idx="1"/>
          </p:nvPr>
        </p:nvPicPr>
        <p:blipFill rotWithShape="1">
          <a:blip r:embed="rId3"/>
          <a:srcRect l="26692" t="26345" r="27769" b="15116"/>
          <a:stretch/>
        </p:blipFill>
        <p:spPr>
          <a:xfrm>
            <a:off x="1295402" y="2602688"/>
            <a:ext cx="4953281" cy="3581604"/>
          </a:xfrm>
          <a:prstGeom prst="rect">
            <a:avLst/>
          </a:prstGeom>
        </p:spPr>
      </p:pic>
      <p:sp>
        <p:nvSpPr>
          <p:cNvPr id="5" name="Rectangle 4"/>
          <p:cNvSpPr/>
          <p:nvPr/>
        </p:nvSpPr>
        <p:spPr>
          <a:xfrm>
            <a:off x="6424806" y="2935676"/>
            <a:ext cx="4471792" cy="2308324"/>
          </a:xfrm>
          <a:prstGeom prst="rect">
            <a:avLst/>
          </a:prstGeom>
        </p:spPr>
        <p:txBody>
          <a:bodyPr wrap="square">
            <a:spAutoFit/>
          </a:bodyPr>
          <a:lstStyle/>
          <a:p>
            <a:pPr marL="285750" indent="-285750" algn="just">
              <a:buFont typeface="Wingdings" panose="05000000000000000000" pitchFamily="2" charset="2"/>
              <a:buChar char="Ø"/>
            </a:pPr>
            <a:r>
              <a:rPr lang="en-US" dirty="0"/>
              <a:t>Kestrel is responsible for receiving the request data and constructing a C# representation of the request, but </a:t>
            </a:r>
            <a:r>
              <a:rPr lang="en-US" b="1" dirty="0">
                <a:solidFill>
                  <a:srgbClr val="FF0000"/>
                </a:solidFill>
              </a:rPr>
              <a:t>it doesn’t attempt to handle </a:t>
            </a:r>
            <a:r>
              <a:rPr lang="en-US" dirty="0"/>
              <a:t>the request directly. </a:t>
            </a:r>
            <a:endParaRPr lang="en-US" dirty="0" smtClean="0"/>
          </a:p>
          <a:p>
            <a:pPr marL="285750" indent="-285750" algn="just">
              <a:buFont typeface="Wingdings" panose="05000000000000000000" pitchFamily="2" charset="2"/>
              <a:buChar char="Ø"/>
            </a:pPr>
            <a:endParaRPr lang="en-US" dirty="0" smtClean="0"/>
          </a:p>
          <a:p>
            <a:pPr marL="285750" indent="-285750" algn="just">
              <a:buFont typeface="Wingdings" panose="05000000000000000000" pitchFamily="2" charset="2"/>
              <a:buChar char="Ø"/>
            </a:pPr>
            <a:r>
              <a:rPr lang="en-US" dirty="0" smtClean="0"/>
              <a:t>Kestrel </a:t>
            </a:r>
            <a:r>
              <a:rPr lang="en-US" dirty="0"/>
              <a:t>hands the </a:t>
            </a:r>
            <a:r>
              <a:rPr lang="en-US" dirty="0" err="1"/>
              <a:t>HttpContext</a:t>
            </a:r>
            <a:r>
              <a:rPr lang="en-US" dirty="0"/>
              <a:t> to the middleware pipeline found in every ASP.NET Core application. </a:t>
            </a:r>
            <a:endParaRPr lang="en-US" dirty="0" smtClean="0"/>
          </a:p>
        </p:txBody>
      </p:sp>
    </p:spTree>
    <p:extLst>
      <p:ext uri="{BB962C8B-B14F-4D97-AF65-F5344CB8AC3E}">
        <p14:creationId xmlns:p14="http://schemas.microsoft.com/office/powerpoint/2010/main" val="2512766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32137" t="22101" r="34107" b="7612"/>
          <a:stretch/>
        </p:blipFill>
        <p:spPr>
          <a:xfrm>
            <a:off x="3794760" y="708763"/>
            <a:ext cx="4358640" cy="5104983"/>
          </a:xfrm>
          <a:prstGeom prst="rect">
            <a:avLst/>
          </a:prstGeom>
        </p:spPr>
      </p:pic>
    </p:spTree>
    <p:extLst>
      <p:ext uri="{BB962C8B-B14F-4D97-AF65-F5344CB8AC3E}">
        <p14:creationId xmlns:p14="http://schemas.microsoft.com/office/powerpoint/2010/main" val="41058555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Template</a:t>
            </a:r>
            <a:endParaRPr lang="en-US" dirty="0"/>
          </a:p>
        </p:txBody>
      </p:sp>
      <p:pic>
        <p:nvPicPr>
          <p:cNvPr id="4" name="Content Placeholder 3"/>
          <p:cNvPicPr>
            <a:picLocks noGrp="1" noChangeAspect="1"/>
          </p:cNvPicPr>
          <p:nvPr>
            <p:ph idx="1"/>
          </p:nvPr>
        </p:nvPicPr>
        <p:blipFill rotWithShape="1">
          <a:blip r:embed="rId3"/>
          <a:srcRect l="20029" t="34077" r="14345" b="36526"/>
          <a:stretch/>
        </p:blipFill>
        <p:spPr>
          <a:xfrm>
            <a:off x="1295402" y="2987040"/>
            <a:ext cx="10040302" cy="2529840"/>
          </a:xfrm>
          <a:prstGeom prst="rect">
            <a:avLst/>
          </a:prstGeom>
        </p:spPr>
      </p:pic>
      <p:sp>
        <p:nvSpPr>
          <p:cNvPr id="3" name="Rectangle 2"/>
          <p:cNvSpPr/>
          <p:nvPr/>
        </p:nvSpPr>
        <p:spPr>
          <a:xfrm>
            <a:off x="2721288" y="5772191"/>
            <a:ext cx="7188529" cy="369332"/>
          </a:xfrm>
          <a:prstGeom prst="rect">
            <a:avLst/>
          </a:prstGeom>
        </p:spPr>
        <p:txBody>
          <a:bodyPr wrap="square">
            <a:spAutoFit/>
          </a:bodyPr>
          <a:lstStyle/>
          <a:p>
            <a:r>
              <a:rPr lang="en-US" dirty="0">
                <a:solidFill>
                  <a:srgbClr val="FF0000"/>
                </a:solidFill>
              </a:rPr>
              <a:t>dynamically writing C# variables to the HTML stream using the @ symbol</a:t>
            </a:r>
          </a:p>
        </p:txBody>
      </p:sp>
    </p:spTree>
    <p:extLst>
      <p:ext uri="{BB962C8B-B14F-4D97-AF65-F5344CB8AC3E}">
        <p14:creationId xmlns:p14="http://schemas.microsoft.com/office/powerpoint/2010/main" val="4052395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5875" t="24890" r="35250" b="18666"/>
          <a:stretch/>
        </p:blipFill>
        <p:spPr>
          <a:xfrm>
            <a:off x="3459480" y="847964"/>
            <a:ext cx="4724400" cy="5194795"/>
          </a:xfrm>
          <a:prstGeom prst="rect">
            <a:avLst/>
          </a:prstGeom>
        </p:spPr>
      </p:pic>
    </p:spTree>
    <p:extLst>
      <p:ext uri="{BB962C8B-B14F-4D97-AF65-F5344CB8AC3E}">
        <p14:creationId xmlns:p14="http://schemas.microsoft.com/office/powerpoint/2010/main" val="93728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brief overview of an ASP.NET Core application</a:t>
            </a:r>
          </a:p>
        </p:txBody>
      </p:sp>
      <p:pic>
        <p:nvPicPr>
          <p:cNvPr id="4" name="Content Placeholder 3"/>
          <p:cNvPicPr>
            <a:picLocks noGrp="1" noChangeAspect="1"/>
          </p:cNvPicPr>
          <p:nvPr>
            <p:ph idx="1"/>
          </p:nvPr>
        </p:nvPicPr>
        <p:blipFill rotWithShape="1">
          <a:blip r:embed="rId3"/>
          <a:srcRect l="26692" t="26345" r="27769" b="15116"/>
          <a:stretch/>
        </p:blipFill>
        <p:spPr>
          <a:xfrm>
            <a:off x="1295402" y="2574729"/>
            <a:ext cx="4589085" cy="3318262"/>
          </a:xfrm>
          <a:prstGeom prst="rect">
            <a:avLst/>
          </a:prstGeom>
        </p:spPr>
      </p:pic>
      <p:sp>
        <p:nvSpPr>
          <p:cNvPr id="5" name="Rectangle 4"/>
          <p:cNvSpPr/>
          <p:nvPr/>
        </p:nvSpPr>
        <p:spPr>
          <a:xfrm>
            <a:off x="6095999" y="2574729"/>
            <a:ext cx="5177589" cy="2585323"/>
          </a:xfrm>
          <a:prstGeom prst="rect">
            <a:avLst/>
          </a:prstGeom>
        </p:spPr>
        <p:txBody>
          <a:bodyPr wrap="square">
            <a:spAutoFit/>
          </a:bodyPr>
          <a:lstStyle/>
          <a:p>
            <a:pPr marL="285750" indent="-285750" algn="just">
              <a:buFont typeface="Wingdings" panose="05000000000000000000" pitchFamily="2" charset="2"/>
              <a:buChar char="Ø"/>
            </a:pPr>
            <a:r>
              <a:rPr lang="en-US" dirty="0" smtClean="0"/>
              <a:t>MVC block: responsible </a:t>
            </a:r>
            <a:r>
              <a:rPr lang="en-US" dirty="0"/>
              <a:t>for generating the HTML that makes up the pages of a typical ASP.NET Core web app</a:t>
            </a:r>
            <a:r>
              <a:rPr lang="en-US" dirty="0" smtClean="0"/>
              <a:t>.</a:t>
            </a:r>
          </a:p>
          <a:p>
            <a:pPr algn="just"/>
            <a:endParaRPr lang="en-US" dirty="0" smtClean="0"/>
          </a:p>
          <a:p>
            <a:pPr marL="742950" lvl="1" indent="-285750" algn="just">
              <a:buFont typeface="Wingdings" panose="05000000000000000000" pitchFamily="2" charset="2"/>
              <a:buChar char="Ø"/>
            </a:pPr>
            <a:r>
              <a:rPr lang="en-US" dirty="0" smtClean="0"/>
              <a:t>most </a:t>
            </a:r>
            <a:r>
              <a:rPr lang="en-US" dirty="0"/>
              <a:t>of the business logic of your </a:t>
            </a:r>
            <a:r>
              <a:rPr lang="en-US" dirty="0" smtClean="0"/>
              <a:t>app</a:t>
            </a:r>
          </a:p>
          <a:p>
            <a:pPr marL="285750" indent="-285750" algn="just">
              <a:buFont typeface="Wingdings" panose="05000000000000000000" pitchFamily="2" charset="2"/>
              <a:buChar char="Ø"/>
            </a:pPr>
            <a:endParaRPr lang="en-US" dirty="0" smtClean="0"/>
          </a:p>
          <a:p>
            <a:pPr marL="285750" indent="-285750" algn="just">
              <a:buFont typeface="Wingdings" panose="05000000000000000000" pitchFamily="2" charset="2"/>
              <a:buChar char="Ø"/>
            </a:pPr>
            <a:r>
              <a:rPr lang="en-US" b="1" dirty="0" smtClean="0">
                <a:solidFill>
                  <a:srgbClr val="FF0000"/>
                </a:solidFill>
              </a:rPr>
              <a:t>Not </a:t>
            </a:r>
            <a:r>
              <a:rPr lang="en-US" b="1" dirty="0">
                <a:solidFill>
                  <a:srgbClr val="FF0000"/>
                </a:solidFill>
              </a:rPr>
              <a:t>every app needs an MVC block, but it’s typically how you’ll build most apps that display HTML to a user.</a:t>
            </a:r>
          </a:p>
        </p:txBody>
      </p:sp>
    </p:spTree>
    <p:extLst>
      <p:ext uri="{BB962C8B-B14F-4D97-AF65-F5344CB8AC3E}">
        <p14:creationId xmlns:p14="http://schemas.microsoft.com/office/powerpoint/2010/main" val="949500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your first ASP.NET Core application</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b="1" dirty="0" smtClean="0"/>
              <a:t>Generate</a:t>
            </a:r>
            <a:r>
              <a:rPr lang="en-US" dirty="0" smtClean="0"/>
              <a:t>—Create </a:t>
            </a:r>
            <a:r>
              <a:rPr lang="en-US" dirty="0"/>
              <a:t>the base application from a template to get started.</a:t>
            </a:r>
          </a:p>
          <a:p>
            <a:pPr marL="457200" indent="-457200">
              <a:buFont typeface="+mj-lt"/>
              <a:buAutoNum type="arabicPeriod"/>
            </a:pPr>
            <a:r>
              <a:rPr lang="en-US" b="1" dirty="0" smtClean="0"/>
              <a:t>Restore</a:t>
            </a:r>
            <a:r>
              <a:rPr lang="en-US" dirty="0" smtClean="0"/>
              <a:t>—Restore </a:t>
            </a:r>
            <a:r>
              <a:rPr lang="en-US" dirty="0"/>
              <a:t>all the packages and dependencies to the local project </a:t>
            </a:r>
            <a:r>
              <a:rPr lang="en-US" dirty="0" smtClean="0"/>
              <a:t>folder using </a:t>
            </a:r>
            <a:r>
              <a:rPr lang="en-US" dirty="0" err="1"/>
              <a:t>NuGet</a:t>
            </a:r>
            <a:r>
              <a:rPr lang="en-US" dirty="0"/>
              <a:t>.</a:t>
            </a:r>
          </a:p>
          <a:p>
            <a:pPr marL="457200" indent="-457200">
              <a:buFont typeface="+mj-lt"/>
              <a:buAutoNum type="arabicPeriod"/>
            </a:pPr>
            <a:r>
              <a:rPr lang="en-US" b="1" dirty="0" smtClean="0"/>
              <a:t>Build</a:t>
            </a:r>
            <a:r>
              <a:rPr lang="en-US" dirty="0" smtClean="0"/>
              <a:t>—Compile </a:t>
            </a:r>
            <a:r>
              <a:rPr lang="en-US" dirty="0"/>
              <a:t>the application and generate all the necessary assets.</a:t>
            </a:r>
          </a:p>
          <a:p>
            <a:pPr marL="457200" indent="-457200">
              <a:buFont typeface="+mj-lt"/>
              <a:buAutoNum type="arabicPeriod"/>
            </a:pPr>
            <a:r>
              <a:rPr lang="en-US" b="1" dirty="0" smtClean="0"/>
              <a:t>Run</a:t>
            </a:r>
            <a:r>
              <a:rPr lang="en-US" dirty="0" smtClean="0"/>
              <a:t>—Run </a:t>
            </a:r>
            <a:r>
              <a:rPr lang="en-US" dirty="0"/>
              <a:t>the compiled application.</a:t>
            </a:r>
          </a:p>
        </p:txBody>
      </p:sp>
    </p:spTree>
    <p:extLst>
      <p:ext uri="{BB962C8B-B14F-4D97-AF65-F5344CB8AC3E}">
        <p14:creationId xmlns:p14="http://schemas.microsoft.com/office/powerpoint/2010/main" val="6413909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 App with VS</a:t>
            </a:r>
            <a:endParaRPr lang="en-US" dirty="0"/>
          </a:p>
        </p:txBody>
      </p:sp>
      <p:sp>
        <p:nvSpPr>
          <p:cNvPr id="3" name="Content Placeholder 2"/>
          <p:cNvSpPr>
            <a:spLocks noGrp="1"/>
          </p:cNvSpPr>
          <p:nvPr>
            <p:ph idx="1"/>
          </p:nvPr>
        </p:nvSpPr>
        <p:spPr/>
        <p:txBody>
          <a:bodyPr>
            <a:normAutofit fontScale="85000" lnSpcReduction="10000"/>
          </a:bodyPr>
          <a:lstStyle/>
          <a:p>
            <a:pPr marL="457200" indent="-457200">
              <a:buFont typeface="+mj-lt"/>
              <a:buAutoNum type="arabicPeriod"/>
            </a:pPr>
            <a:r>
              <a:rPr lang="en-US" dirty="0"/>
              <a:t>To create your first web application, open Visual Studio and perform the following steps: </a:t>
            </a:r>
            <a:endParaRPr lang="en-US" dirty="0" smtClean="0"/>
          </a:p>
          <a:p>
            <a:pPr marL="457200" indent="-457200">
              <a:buFont typeface="+mj-lt"/>
              <a:buAutoNum type="arabicPeriod"/>
            </a:pPr>
            <a:r>
              <a:rPr lang="en-US" dirty="0" smtClean="0"/>
              <a:t>Choose </a:t>
            </a:r>
            <a:r>
              <a:rPr lang="en-US" dirty="0"/>
              <a:t>File &gt; New &gt; Project. </a:t>
            </a:r>
            <a:endParaRPr lang="en-US" dirty="0" smtClean="0"/>
          </a:p>
          <a:p>
            <a:pPr marL="457200" indent="-457200">
              <a:buFont typeface="+mj-lt"/>
              <a:buAutoNum type="arabicPeriod"/>
            </a:pPr>
            <a:r>
              <a:rPr lang="en-US" dirty="0" smtClean="0"/>
              <a:t>From </a:t>
            </a:r>
            <a:r>
              <a:rPr lang="en-US" dirty="0"/>
              <a:t>the Templates node on the left, choose .NET Core, and then select ASP.NET Core Web Application. </a:t>
            </a:r>
            <a:endParaRPr lang="en-US" dirty="0" smtClean="0"/>
          </a:p>
          <a:p>
            <a:pPr marL="457200" indent="-457200">
              <a:buFont typeface="+mj-lt"/>
              <a:buAutoNum type="arabicPeriod"/>
            </a:pPr>
            <a:r>
              <a:rPr lang="en-US" dirty="0" smtClean="0"/>
              <a:t>Enter </a:t>
            </a:r>
            <a:r>
              <a:rPr lang="en-US" dirty="0"/>
              <a:t>a Name, Location, and a solution name (optional) and click </a:t>
            </a:r>
            <a:r>
              <a:rPr lang="en-US" dirty="0" smtClean="0"/>
              <a:t>OK</a:t>
            </a:r>
          </a:p>
          <a:p>
            <a:pPr marL="457200" indent="-457200">
              <a:buFont typeface="+mj-lt"/>
              <a:buAutoNum type="arabicPeriod"/>
            </a:pPr>
            <a:r>
              <a:rPr lang="en-US" dirty="0" smtClean="0"/>
              <a:t>Select </a:t>
            </a:r>
            <a:r>
              <a:rPr lang="en-US" dirty="0"/>
              <a:t>ASP.NET Core 2.0. </a:t>
            </a:r>
            <a:endParaRPr lang="en-US" dirty="0" smtClean="0"/>
          </a:p>
          <a:p>
            <a:pPr marL="457200" indent="-457200">
              <a:buFont typeface="+mj-lt"/>
              <a:buAutoNum type="arabicPeriod"/>
            </a:pPr>
            <a:r>
              <a:rPr lang="en-US" dirty="0" smtClean="0"/>
              <a:t>The </a:t>
            </a:r>
            <a:r>
              <a:rPr lang="en-US" dirty="0"/>
              <a:t>generated application will target ASP.NET Core 2.0. </a:t>
            </a:r>
            <a:endParaRPr lang="en-US" dirty="0" smtClean="0"/>
          </a:p>
          <a:p>
            <a:pPr marL="457200" indent="-457200">
              <a:buFont typeface="+mj-lt"/>
              <a:buAutoNum type="arabicPeriod"/>
            </a:pPr>
            <a:r>
              <a:rPr lang="en-US" dirty="0" smtClean="0"/>
              <a:t>Select </a:t>
            </a:r>
            <a:r>
              <a:rPr lang="en-US" dirty="0"/>
              <a:t>Web Application (Model-View-Controller). </a:t>
            </a:r>
          </a:p>
        </p:txBody>
      </p:sp>
    </p:spTree>
    <p:extLst>
      <p:ext uri="{BB962C8B-B14F-4D97-AF65-F5344CB8AC3E}">
        <p14:creationId xmlns:p14="http://schemas.microsoft.com/office/powerpoint/2010/main" val="1744310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App with VS</a:t>
            </a:r>
          </a:p>
        </p:txBody>
      </p:sp>
      <p:pic>
        <p:nvPicPr>
          <p:cNvPr id="4" name="Content Placeholder 3"/>
          <p:cNvPicPr>
            <a:picLocks noGrp="1" noChangeAspect="1"/>
          </p:cNvPicPr>
          <p:nvPr>
            <p:ph idx="1"/>
          </p:nvPr>
        </p:nvPicPr>
        <p:blipFill rotWithShape="1">
          <a:blip r:embed="rId3"/>
          <a:srcRect l="21879" t="21264" r="24107" b="9981"/>
          <a:stretch/>
        </p:blipFill>
        <p:spPr>
          <a:xfrm>
            <a:off x="3609474" y="2569944"/>
            <a:ext cx="5043637" cy="3611306"/>
          </a:xfrm>
          <a:prstGeom prst="rect">
            <a:avLst/>
          </a:prstGeom>
        </p:spPr>
      </p:pic>
    </p:spTree>
    <p:extLst>
      <p:ext uri="{BB962C8B-B14F-4D97-AF65-F5344CB8AC3E}">
        <p14:creationId xmlns:p14="http://schemas.microsoft.com/office/powerpoint/2010/main" val="2391822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App with VS</a:t>
            </a:r>
          </a:p>
        </p:txBody>
      </p:sp>
      <p:pic>
        <p:nvPicPr>
          <p:cNvPr id="4" name="Content Placeholder 3"/>
          <p:cNvPicPr>
            <a:picLocks noGrp="1" noChangeAspect="1"/>
          </p:cNvPicPr>
          <p:nvPr>
            <p:ph idx="1"/>
          </p:nvPr>
        </p:nvPicPr>
        <p:blipFill rotWithShape="1">
          <a:blip r:embed="rId3"/>
          <a:srcRect l="19510" t="16381" r="21288" b="7954"/>
          <a:stretch/>
        </p:blipFill>
        <p:spPr>
          <a:xfrm>
            <a:off x="1295402" y="2646948"/>
            <a:ext cx="4595259" cy="3460324"/>
          </a:xfrm>
          <a:prstGeom prst="rect">
            <a:avLst/>
          </a:prstGeom>
        </p:spPr>
      </p:pic>
      <p:sp>
        <p:nvSpPr>
          <p:cNvPr id="5" name="Rectangle 4"/>
          <p:cNvSpPr/>
          <p:nvPr/>
        </p:nvSpPr>
        <p:spPr>
          <a:xfrm>
            <a:off x="6208294" y="2791258"/>
            <a:ext cx="4947385" cy="2585323"/>
          </a:xfrm>
          <a:prstGeom prst="rect">
            <a:avLst/>
          </a:prstGeom>
        </p:spPr>
        <p:txBody>
          <a:bodyPr wrap="square">
            <a:spAutoFit/>
          </a:bodyPr>
          <a:lstStyle/>
          <a:p>
            <a:pPr algn="just"/>
            <a:r>
              <a:rPr lang="en-US" dirty="0"/>
              <a:t>If you’re developing using the .NET CLI, you can create a similar application by </a:t>
            </a:r>
            <a:r>
              <a:rPr lang="en-US" dirty="0" smtClean="0"/>
              <a:t>running</a:t>
            </a:r>
          </a:p>
          <a:p>
            <a:pPr algn="just"/>
            <a:r>
              <a:rPr lang="en-US" dirty="0" smtClean="0"/>
              <a:t> </a:t>
            </a:r>
          </a:p>
          <a:p>
            <a:pPr algn="just"/>
            <a:r>
              <a:rPr lang="en-US" b="1" dirty="0" err="1" smtClean="0"/>
              <a:t>dotnet</a:t>
            </a:r>
            <a:r>
              <a:rPr lang="en-US" b="1" dirty="0" smtClean="0"/>
              <a:t> </a:t>
            </a:r>
            <a:r>
              <a:rPr lang="en-US" b="1" dirty="0"/>
              <a:t>new </a:t>
            </a:r>
            <a:r>
              <a:rPr lang="en-US" b="1" dirty="0" err="1"/>
              <a:t>mvc</a:t>
            </a:r>
            <a:r>
              <a:rPr lang="en-US" b="1" dirty="0"/>
              <a:t> –o WebApplication2 </a:t>
            </a:r>
            <a:endParaRPr lang="en-US" b="1" dirty="0" smtClean="0"/>
          </a:p>
          <a:p>
            <a:pPr algn="just"/>
            <a:endParaRPr lang="en-US" dirty="0"/>
          </a:p>
          <a:p>
            <a:pPr algn="just"/>
            <a:r>
              <a:rPr lang="en-US" dirty="0" smtClean="0"/>
              <a:t>from </a:t>
            </a:r>
            <a:r>
              <a:rPr lang="en-US" dirty="0"/>
              <a:t>the command line. </a:t>
            </a:r>
            <a:endParaRPr lang="en-US" dirty="0" smtClean="0"/>
          </a:p>
          <a:p>
            <a:pPr algn="just"/>
            <a:endParaRPr lang="en-US" dirty="0"/>
          </a:p>
          <a:p>
            <a:pPr algn="just"/>
            <a:r>
              <a:rPr lang="en-US" dirty="0" smtClean="0"/>
              <a:t>The </a:t>
            </a:r>
            <a:r>
              <a:rPr lang="en-US" dirty="0"/>
              <a:t>-o argument ensures the CLI creates the template in a subfolder called WebApplication2.</a:t>
            </a:r>
          </a:p>
        </p:txBody>
      </p:sp>
    </p:spTree>
    <p:extLst>
      <p:ext uri="{BB962C8B-B14F-4D97-AF65-F5344CB8AC3E}">
        <p14:creationId xmlns:p14="http://schemas.microsoft.com/office/powerpoint/2010/main" val="22493380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App with VS</a:t>
            </a:r>
          </a:p>
        </p:txBody>
      </p:sp>
      <p:pic>
        <p:nvPicPr>
          <p:cNvPr id="4" name="Content Placeholder 3"/>
          <p:cNvPicPr>
            <a:picLocks noGrp="1" noChangeAspect="1"/>
          </p:cNvPicPr>
          <p:nvPr>
            <p:ph idx="1"/>
          </p:nvPr>
        </p:nvPicPr>
        <p:blipFill rotWithShape="1">
          <a:blip r:embed="rId2"/>
          <a:srcRect l="15307" t="27279" r="16384" b="14181"/>
          <a:stretch/>
        </p:blipFill>
        <p:spPr>
          <a:xfrm>
            <a:off x="2620027" y="2621083"/>
            <a:ext cx="6951946" cy="3351195"/>
          </a:xfrm>
          <a:prstGeom prst="rect">
            <a:avLst/>
          </a:prstGeom>
        </p:spPr>
      </p:pic>
    </p:spTree>
    <p:extLst>
      <p:ext uri="{BB962C8B-B14F-4D97-AF65-F5344CB8AC3E}">
        <p14:creationId xmlns:p14="http://schemas.microsoft.com/office/powerpoint/2010/main" val="14986929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897</TotalTime>
  <Words>3978</Words>
  <Application>Microsoft Office PowerPoint</Application>
  <PresentationFormat>Widescreen</PresentationFormat>
  <Paragraphs>252</Paragraphs>
  <Slides>32</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vt:lpstr>
      <vt:lpstr>Garamond</vt:lpstr>
      <vt:lpstr>NewBaskerville-Roman</vt:lpstr>
      <vt:lpstr>Wingdings</vt:lpstr>
      <vt:lpstr>Organic</vt:lpstr>
      <vt:lpstr>ASP.Net Core – Your first application</vt:lpstr>
      <vt:lpstr>A brief overview of an ASP.NET Core application</vt:lpstr>
      <vt:lpstr>A brief overview of an ASP.NET Core application</vt:lpstr>
      <vt:lpstr>A brief overview of an ASP.NET Core application</vt:lpstr>
      <vt:lpstr>Creating your first ASP.NET Core application</vt:lpstr>
      <vt:lpstr>Create an App with VS</vt:lpstr>
      <vt:lpstr>Create an App with VS</vt:lpstr>
      <vt:lpstr>Create an App with VS</vt:lpstr>
      <vt:lpstr>Create an App with VS</vt:lpstr>
      <vt:lpstr>Building the application</vt:lpstr>
      <vt:lpstr>.NET Core Command Line Interface (CLI)</vt:lpstr>
      <vt:lpstr>Understanding the project layout</vt:lpstr>
      <vt:lpstr>csproj project file : project layout</vt:lpstr>
      <vt:lpstr>Understanding the project layout</vt:lpstr>
      <vt:lpstr>The Program class: building a web host</vt:lpstr>
      <vt:lpstr>Program Class vs Startup class</vt:lpstr>
      <vt:lpstr>The Startup class: configuring your application</vt:lpstr>
      <vt:lpstr>The Startup class: configuring your application</vt:lpstr>
      <vt:lpstr>The Startup class: configuring your application</vt:lpstr>
      <vt:lpstr>Adding and configuring services</vt:lpstr>
      <vt:lpstr>Adding and configuring services</vt:lpstr>
      <vt:lpstr>Defining how requests are handled with middleware</vt:lpstr>
      <vt:lpstr>Exception Page</vt:lpstr>
      <vt:lpstr>Static File Middleware</vt:lpstr>
      <vt:lpstr>MVC middleware and the home controller</vt:lpstr>
      <vt:lpstr>HomeController</vt:lpstr>
      <vt:lpstr>HomeController</vt:lpstr>
      <vt:lpstr>MVC Controller</vt:lpstr>
      <vt:lpstr>Generating HTML with Razor template views</vt:lpstr>
      <vt:lpstr>PowerPoint Presentation</vt:lpstr>
      <vt:lpstr>Razor Template</vt:lpstr>
      <vt:lpstr>PowerPoint Presentation</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Kamal</cp:lastModifiedBy>
  <cp:revision>91</cp:revision>
  <dcterms:created xsi:type="dcterms:W3CDTF">2019-01-13T08:03:18Z</dcterms:created>
  <dcterms:modified xsi:type="dcterms:W3CDTF">2019-02-19T08:20:01Z</dcterms:modified>
</cp:coreProperties>
</file>